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4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315" r:id="rId6"/>
    <p:sldId id="349" r:id="rId7"/>
    <p:sldId id="259" r:id="rId8"/>
    <p:sldId id="355" r:id="rId9"/>
    <p:sldId id="351" r:id="rId10"/>
    <p:sldId id="317" r:id="rId11"/>
    <p:sldId id="332" r:id="rId12"/>
    <p:sldId id="337" r:id="rId13"/>
    <p:sldId id="339" r:id="rId14"/>
    <p:sldId id="340" r:id="rId15"/>
    <p:sldId id="326" r:id="rId16"/>
    <p:sldId id="286" r:id="rId17"/>
    <p:sldId id="328" r:id="rId18"/>
    <p:sldId id="341" r:id="rId19"/>
    <p:sldId id="344" r:id="rId20"/>
    <p:sldId id="343" r:id="rId21"/>
    <p:sldId id="342" r:id="rId22"/>
    <p:sldId id="318" r:id="rId23"/>
    <p:sldId id="320" r:id="rId24"/>
    <p:sldId id="319" r:id="rId25"/>
    <p:sldId id="322" r:id="rId26"/>
    <p:sldId id="346" r:id="rId27"/>
    <p:sldId id="348" r:id="rId28"/>
    <p:sldId id="354" r:id="rId29"/>
    <p:sldId id="260" r:id="rId30"/>
    <p:sldId id="325"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a:srgbClr val="E9E4DC"/>
    <a:srgbClr val="59595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76.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4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r>
              <a:rPr lang="en-US" altLang="zh-CN" sz="144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rPr>
              <a:t>Dataset Segmentation</a:t>
            </a:r>
            <a:endParaRPr lang="en-US" altLang="zh-CN" sz="144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endParaRPr>
          </a:p>
        </c:rich>
      </c:tx>
      <c:layout/>
      <c:overlay val="0"/>
      <c:spPr>
        <a:noFill/>
        <a:ln>
          <a:noFill/>
        </a:ln>
        <a:effectLst/>
      </c:spPr>
    </c:title>
    <c:autoTitleDeleted val="0"/>
    <c:plotArea>
      <c:layout>
        <c:manualLayout>
          <c:layoutTarget val="inner"/>
          <c:xMode val="edge"/>
          <c:yMode val="edge"/>
          <c:x val="0.226237682535914"/>
          <c:y val="0.152169525731584"/>
          <c:w val="0.747524634928173"/>
          <c:h val="0.528799192734612"/>
        </c:manualLayout>
      </c:layout>
      <c:barChart>
        <c:barDir val="col"/>
        <c:grouping val="clustered"/>
        <c:varyColors val="0"/>
        <c:ser>
          <c:idx val="0"/>
          <c:order val="0"/>
          <c:tx>
            <c:strRef>
              <c:f>Sheet1!$B$1</c:f>
              <c:strCache>
                <c:ptCount val="1"/>
                <c:pt idx="0">
                  <c:v>Train</c:v>
                </c:pt>
              </c:strCache>
            </c:strRef>
          </c:tx>
          <c:spPr>
            <a:solidFill>
              <a:srgbClr val="4472C4">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Sheet1!$B$2:$B$3</c:f>
              <c:numCache>
                <c:formatCode>General</c:formatCode>
                <c:ptCount val="2"/>
                <c:pt idx="0">
                  <c:v>150</c:v>
                </c:pt>
                <c:pt idx="1">
                  <c:v>150</c:v>
                </c:pt>
              </c:numCache>
            </c:numRef>
          </c:val>
        </c:ser>
        <c:ser>
          <c:idx val="1"/>
          <c:order val="1"/>
          <c:tx>
            <c:strRef>
              <c:f>Sheet1!$C$1</c:f>
              <c:strCache>
                <c:ptCount val="1"/>
                <c:pt idx="0">
                  <c:v>Validation</c:v>
                </c:pt>
              </c:strCache>
            </c:strRef>
          </c:tx>
          <c:spPr>
            <a:solidFill>
              <a:srgbClr val="ED7D31">
                <a:lumMod val="60000"/>
                <a:lumOff val="40000"/>
              </a:srgbClr>
            </a:solidFill>
            <a:ln>
              <a:noFill/>
            </a:ln>
            <a:effectLst/>
          </c:spPr>
          <c:invertIfNegative val="0"/>
          <c:dLbls>
            <c:spPr>
              <a:noFill/>
              <a:ln>
                <a:noFill/>
              </a:ln>
              <a:effectLst/>
            </c:spPr>
            <c:txPr>
              <a:bodyPr rot="0" spcFirstLastPara="0" vertOverflow="ellipsis" vert="horz" wrap="square" lIns="38100" tIns="19050" rIns="38100" bIns="19050"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Sheet1!$C$2:$C$3</c:f>
              <c:numCache>
                <c:formatCode>General</c:formatCode>
                <c:ptCount val="2"/>
                <c:pt idx="0">
                  <c:v>50</c:v>
                </c:pt>
                <c:pt idx="1">
                  <c:v>50</c:v>
                </c:pt>
              </c:numCache>
            </c:numRef>
          </c:val>
        </c:ser>
        <c:ser>
          <c:idx val="2"/>
          <c:order val="2"/>
          <c:tx>
            <c:strRef>
              <c:f>Sheet1!$D$1</c:f>
              <c:strCache>
                <c:ptCount val="1"/>
                <c:pt idx="0">
                  <c:v>Test</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Sheet1!$A$2:$A$3</c:f>
              <c:strCache>
                <c:ptCount val="2"/>
                <c:pt idx="0">
                  <c:v>wildfire</c:v>
                </c:pt>
                <c:pt idx="1">
                  <c:v>No-wildfire</c:v>
                </c:pt>
              </c:strCache>
            </c:strRef>
          </c:cat>
          <c:val>
            <c:numRef>
              <c:f>Sheet1!$D$2:$D$3</c:f>
              <c:numCache>
                <c:formatCode>General</c:formatCode>
                <c:ptCount val="2"/>
                <c:pt idx="0">
                  <c:v>40</c:v>
                </c:pt>
                <c:pt idx="1">
                  <c:v>10</c:v>
                </c:pt>
              </c:numCache>
            </c:numRef>
          </c:val>
        </c:ser>
        <c:dLbls>
          <c:showLegendKey val="0"/>
          <c:showVal val="1"/>
          <c:showCatName val="0"/>
          <c:showSerName val="0"/>
          <c:showPercent val="0"/>
          <c:showBubbleSize val="0"/>
        </c:dLbls>
        <c:gapWidth val="216"/>
        <c:overlap val="-32"/>
        <c:axId val="807455153"/>
        <c:axId val="939529599"/>
      </c:barChart>
      <c:catAx>
        <c:axId val="80745515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crossAx val="939529599"/>
        <c:crosses val="autoZero"/>
        <c:auto val="1"/>
        <c:lblAlgn val="ctr"/>
        <c:lblOffset val="100"/>
        <c:noMultiLvlLbl val="0"/>
      </c:catAx>
      <c:valAx>
        <c:axId val="939529599"/>
        <c:scaling>
          <c:orientation val="minMax"/>
        </c:scaling>
        <c:delete val="0"/>
        <c:axPos val="l"/>
        <c:majorGridlines>
          <c:spPr>
            <a:ln w="9525" cap="flat" cmpd="sng" algn="ctr">
              <a:solidFill>
                <a:schemeClr val="tx1">
                  <a:lumMod val="50000"/>
                  <a:lumOff val="50000"/>
                  <a:alpha val="35000"/>
                </a:schemeClr>
              </a:solidFill>
              <a:round/>
            </a:ln>
            <a:effectLst/>
          </c:spPr>
        </c:majorGridlines>
        <c:title>
          <c:tx>
            <c:rich>
              <a:bodyPr rot="-5400000" spcFirstLastPara="0" vertOverflow="ellipsis" vert="horz" wrap="square" anchor="ctr" anchorCtr="1" forceAA="0"/>
              <a:lstStyle/>
              <a:p>
                <a:pPr defTabSz="914400">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r>
                  <a:rPr lang="en-US" altLang="zh-CN" sz="120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rPr>
                  <a:t>Number</a:t>
                </a:r>
                <a:endParaRPr lang="en-US" altLang="zh-CN" sz="120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endParaRP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crossAx val="807455153"/>
        <c:crosses val="autoZero"/>
        <c:crossBetween val="between"/>
      </c:valAx>
      <c:dTable>
        <c:showHorzBorder val="1"/>
        <c:showVertBorder val="1"/>
        <c:showOutline val="1"/>
        <c:showKeys val="1"/>
        <c:spPr>
          <a:noFill/>
          <a:ln w="9525" cap="flat" cmpd="sng" algn="ctr">
            <a:solidFill>
              <a:schemeClr val="tx1">
                <a:lumMod val="50000"/>
                <a:lumOff val="50000"/>
                <a:alpha val="25000"/>
              </a:schemeClr>
            </a:solidFill>
            <a:round/>
          </a:ln>
          <a:effectLst/>
        </c:spPr>
        <c:txPr>
          <a:bodyPr rot="0" spcFirstLastPara="0" vertOverflow="ellipsis" vert="horz" wrap="square" anchor="ctr" anchorCtr="1" forceAA="0"/>
          <a:lstStyle/>
          <a:p>
            <a:pPr>
              <a:defRPr lang="zh-CN" sz="1200" b="0" i="0" u="none" strike="noStrike" kern="1200" baseline="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dTable>
      <c:spPr>
        <a:noFill/>
        <a:ln>
          <a:noFill/>
        </a:ln>
        <a:effectLst/>
      </c:spPr>
    </c:plotArea>
    <c:plotVisOnly val="1"/>
    <c:dispBlanksAs val="gap"/>
    <c:showDLblsOverMax val="0"/>
    <c:extLst>
      <c:ext uri="{0b15fc19-7d7d-44ad-8c2d-2c3a37ce22c3}">
        <chartProps xmlns="https://web.wps.cn/et/2018/main" chartId="{1accc3ef-0e65-4c5a-a2a3-5c5f6bdf5aef}"/>
      </c:ext>
    </c:extLst>
  </c:chart>
  <c:spPr>
    <a:solidFill>
      <a:schemeClr val="bg1"/>
    </a:solidFill>
    <a:ln w="9525" cap="flat" cmpd="sng" algn="ctr">
      <a:solidFill>
        <a:schemeClr val="tx1">
          <a:lumMod val="50000"/>
          <a:lumOff val="50000"/>
          <a:alpha val="25000"/>
        </a:schemeClr>
      </a:solidFill>
      <a:round/>
    </a:ln>
    <a:effectLst/>
  </c:spPr>
  <c:txPr>
    <a:bodyPr/>
    <a:lstStyle/>
    <a:p>
      <a:pPr>
        <a:defRPr lang="zh-CN" sz="1200" b="0">
          <a:solidFill>
            <a:sysClr val="windowText" lastClr="000000"/>
          </a:solidFill>
          <a:latin typeface="Calibri" panose="020F0502020204030204" charset="0"/>
          <a:ea typeface="Calibri" panose="020F0502020204030204" charset="0"/>
          <a:cs typeface="Calibri" panose="020F0502020204030204" charset="0"/>
          <a:sym typeface="Calibri" panose="020F05020202040302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t>各位老师好，我叫李青莲，我的导师是</a:t>
            </a:r>
            <a:r>
              <a:rPr lang="en-US" altLang="zh-CN" b="1">
                <a:solidFill>
                  <a:schemeClr val="bg1"/>
                </a:solidFill>
                <a:sym typeface="+mn-ea"/>
              </a:rPr>
              <a:t>Dr. Irfan Ullah</a:t>
            </a:r>
            <a:r>
              <a:rPr lang="zh-CN" altLang="en-US" b="1">
                <a:solidFill>
                  <a:schemeClr val="bg1"/>
                </a:solidFill>
                <a:sym typeface="+mn-ea"/>
              </a:rPr>
              <a:t>，我的论文主题是</a:t>
            </a:r>
            <a:r>
              <a:rPr lang="en-US" altLang="zh-CN" b="1">
                <a:solidFill>
                  <a:schemeClr val="tx1">
                    <a:lumMod val="75000"/>
                    <a:lumOff val="25000"/>
                  </a:schemeClr>
                </a:solidFill>
                <a:sym typeface="+mn-ea"/>
              </a:rPr>
              <a:t>Forest Fire Detection and Severity Assessment Using Improved YOLOv5 on Satellite Imagery.</a:t>
            </a:r>
            <a:endParaRPr lang="en-US" altLang="zh-CN" b="1">
              <a:solidFill>
                <a:schemeClr val="tx1">
                  <a:lumMod val="75000"/>
                  <a:lumOff val="25000"/>
                </a:schemeClr>
              </a:solidFill>
              <a:sym typeface="+mn-ea"/>
            </a:endParaRPr>
          </a:p>
          <a:p>
            <a:r>
              <a:rPr lang="en-US" altLang="zh-CN" b="1">
                <a:solidFill>
                  <a:schemeClr val="bg1"/>
                </a:solidFill>
                <a:sym typeface="+mn-ea"/>
              </a:rPr>
              <a:t>Wildfire is a global ecological disaster, posing severe threats to ecosystem stability and biodiversity conservation. Real-time and precise monitoring of forest fires using satellite remote sensing technology has become a critical approach for mitigating environmental degradation and safeguarding human lives and property.The groundbreaking advancements in fire localization detection technology are of paramount importance, as they enable rapid and accurate identification of fire sources, significantly enhancing emergency response efficiency and providing vital decision making support for wildfire containment. The paper proposed an advanced object detection framework named YOLOv5s-Fire based on the lightweight YOLOv5s architecture which is specifically designed for the detection of wildfire locations in satellite imagery. The proposed model incorporates GhostConv layers for computational efficiency and CBAM attention mechanisms to enhance feature representation in wildfire patterns and combine the C3Ghost, SPPFire module. The architecture achieves 33% reduces parameters while maintaining detection accuracy through strategic channel compression.  Meanwhile, a robust wildfire detection model requires precise and efficient localization of fire positions within forested satellite scenes. The 400 satellite images were filtered from existing datasets, with 75% allocated for training and 25% for validation. Experimental results demonstrate that YOLOv5s-Fire is capable of successfully detecting wildfires and exhibits superior performance compared to YOLOv5 for early fire detection, with a 96.7% precision and the is 1.7% higher than YOLOv5s. The proposed model provides a lightweight and efficient solution suitable for deployment in resource constrained wildfire monitoring systems, which is expected to achieve earlier fire detection and early warning.</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野火是全球性的生态灾害，对生态系统稳定和生物多样性保护构成严重威胁。利用卫星遥感技术对森林火灾进行实时、精确监测，已成为缓解环境退化和保障人类生命财产安全的重要手段。火灾定位探测技术的突破性进展至关重要，因为它们能够快速准确地识别火源，显著提高应急响应效率，并为遏制野火提供重要的决策支持。本文在轻量级</a:t>
            </a:r>
            <a:r>
              <a:rPr lang="en-US" altLang="zh-CN" b="1">
                <a:solidFill>
                  <a:schemeClr val="bg1"/>
                </a:solidFill>
                <a:sym typeface="+mn-ea"/>
              </a:rPr>
              <a:t>YOLOv5s</a:t>
            </a:r>
            <a:r>
              <a:rPr lang="zh-CN" altLang="en-US" b="1">
                <a:solidFill>
                  <a:schemeClr val="bg1"/>
                </a:solidFill>
                <a:sym typeface="+mn-ea"/>
              </a:rPr>
              <a:t>架构的基础上，针对卫星图像中野火位置的检测，提出了一种先进的目标检测框架</a:t>
            </a:r>
            <a:r>
              <a:rPr lang="en-US" altLang="zh-CN" b="1">
                <a:solidFill>
                  <a:schemeClr val="bg1"/>
                </a:solidFill>
                <a:sym typeface="+mn-ea"/>
              </a:rPr>
              <a:t>YOLOv5s- fire</a:t>
            </a:r>
            <a:r>
              <a:rPr lang="zh-CN" altLang="en-US" b="1">
                <a:solidFill>
                  <a:schemeClr val="bg1"/>
                </a:solidFill>
                <a:sym typeface="+mn-ea"/>
              </a:rPr>
              <a:t>。该模型结合了</a:t>
            </a:r>
            <a:r>
              <a:rPr lang="en-US" altLang="zh-CN" b="1">
                <a:solidFill>
                  <a:schemeClr val="bg1"/>
                </a:solidFill>
                <a:sym typeface="+mn-ea"/>
              </a:rPr>
              <a:t>GhostConv</a:t>
            </a:r>
            <a:r>
              <a:rPr lang="zh-CN" altLang="en-US" b="1">
                <a:solidFill>
                  <a:schemeClr val="bg1"/>
                </a:solidFill>
                <a:sym typeface="+mn-ea"/>
              </a:rPr>
              <a:t>层提高计算效率和</a:t>
            </a:r>
            <a:r>
              <a:rPr lang="en-US" altLang="zh-CN" b="1">
                <a:solidFill>
                  <a:schemeClr val="bg1"/>
                </a:solidFill>
                <a:sym typeface="+mn-ea"/>
              </a:rPr>
              <a:t>CBAM</a:t>
            </a:r>
            <a:r>
              <a:rPr lang="zh-CN" altLang="en-US" b="1">
                <a:solidFill>
                  <a:schemeClr val="bg1"/>
                </a:solidFill>
                <a:sym typeface="+mn-ea"/>
              </a:rPr>
              <a:t>注意机制来增强野火模式的特征表示，并结合了</a:t>
            </a:r>
            <a:r>
              <a:rPr lang="en-US" altLang="zh-CN" b="1">
                <a:solidFill>
                  <a:schemeClr val="bg1"/>
                </a:solidFill>
                <a:sym typeface="+mn-ea"/>
              </a:rPr>
              <a:t>C3Ghost</a:t>
            </a:r>
            <a:r>
              <a:rPr lang="zh-CN" altLang="en-US" b="1">
                <a:solidFill>
                  <a:schemeClr val="bg1"/>
                </a:solidFill>
                <a:sym typeface="+mn-ea"/>
              </a:rPr>
              <a:t>、</a:t>
            </a:r>
            <a:r>
              <a:rPr lang="en-US" altLang="zh-CN" b="1">
                <a:solidFill>
                  <a:schemeClr val="bg1"/>
                </a:solidFill>
                <a:sym typeface="+mn-ea"/>
              </a:rPr>
              <a:t>SPPFire</a:t>
            </a:r>
            <a:r>
              <a:rPr lang="zh-CN" altLang="en-US" b="1">
                <a:solidFill>
                  <a:schemeClr val="bg1"/>
                </a:solidFill>
                <a:sym typeface="+mn-ea"/>
              </a:rPr>
              <a:t>模块。该架构在保持检测精度的同时，通过策略信道压缩实现了</a:t>
            </a:r>
            <a:r>
              <a:rPr lang="en-US" altLang="zh-CN" b="1">
                <a:solidFill>
                  <a:schemeClr val="bg1"/>
                </a:solidFill>
                <a:sym typeface="+mn-ea"/>
              </a:rPr>
              <a:t>33%</a:t>
            </a:r>
            <a:r>
              <a:rPr lang="zh-CN" altLang="en-US" b="1">
                <a:solidFill>
                  <a:schemeClr val="bg1"/>
                </a:solidFill>
                <a:sym typeface="+mn-ea"/>
              </a:rPr>
              <a:t>的参数减少。同时，一个强大的野火探测模型需要在森林卫星场景中精确有效地定位火灾位置。这</a:t>
            </a:r>
            <a:r>
              <a:rPr lang="en-US" altLang="zh-CN" b="1">
                <a:solidFill>
                  <a:schemeClr val="bg1"/>
                </a:solidFill>
                <a:sym typeface="+mn-ea"/>
              </a:rPr>
              <a:t>400</a:t>
            </a:r>
            <a:r>
              <a:rPr lang="zh-CN" altLang="en-US" b="1">
                <a:solidFill>
                  <a:schemeClr val="bg1"/>
                </a:solidFill>
                <a:sym typeface="+mn-ea"/>
              </a:rPr>
              <a:t>张卫星图像是从现有数据集中过滤出来的，其中</a:t>
            </a:r>
            <a:r>
              <a:rPr lang="en-US" altLang="zh-CN" b="1">
                <a:solidFill>
                  <a:schemeClr val="bg1"/>
                </a:solidFill>
                <a:sym typeface="+mn-ea"/>
              </a:rPr>
              <a:t>75%</a:t>
            </a:r>
            <a:r>
              <a:rPr lang="zh-CN" altLang="en-US" b="1">
                <a:solidFill>
                  <a:schemeClr val="bg1"/>
                </a:solidFill>
                <a:sym typeface="+mn-ea"/>
              </a:rPr>
              <a:t>用于训练，</a:t>
            </a:r>
            <a:r>
              <a:rPr lang="en-US" altLang="zh-CN" b="1">
                <a:solidFill>
                  <a:schemeClr val="bg1"/>
                </a:solidFill>
                <a:sym typeface="+mn-ea"/>
              </a:rPr>
              <a:t>25%</a:t>
            </a:r>
            <a:r>
              <a:rPr lang="zh-CN" altLang="en-US" b="1">
                <a:solidFill>
                  <a:schemeClr val="bg1"/>
                </a:solidFill>
                <a:sym typeface="+mn-ea"/>
              </a:rPr>
              <a:t>用于验证。实验结果表明，</a:t>
            </a:r>
            <a:r>
              <a:rPr lang="en-US" altLang="zh-CN" b="1">
                <a:solidFill>
                  <a:schemeClr val="bg1"/>
                </a:solidFill>
                <a:sym typeface="+mn-ea"/>
              </a:rPr>
              <a:t>YOLOv5 - fire</a:t>
            </a:r>
            <a:r>
              <a:rPr lang="zh-CN" altLang="en-US" b="1">
                <a:solidFill>
                  <a:schemeClr val="bg1"/>
                </a:solidFill>
                <a:sym typeface="+mn-ea"/>
              </a:rPr>
              <a:t>能够成功检测野火，在早期火灾检测方面表现出优于</a:t>
            </a:r>
            <a:r>
              <a:rPr lang="en-US" altLang="zh-CN" b="1">
                <a:solidFill>
                  <a:schemeClr val="bg1"/>
                </a:solidFill>
                <a:sym typeface="+mn-ea"/>
              </a:rPr>
              <a:t>YOLOv5</a:t>
            </a:r>
            <a:r>
              <a:rPr lang="zh-CN" altLang="en-US" b="1">
                <a:solidFill>
                  <a:schemeClr val="bg1"/>
                </a:solidFill>
                <a:sym typeface="+mn-ea"/>
              </a:rPr>
              <a:t>的性能，准确率达到</a:t>
            </a:r>
            <a:r>
              <a:rPr lang="en-US" altLang="zh-CN" b="1">
                <a:solidFill>
                  <a:schemeClr val="bg1"/>
                </a:solidFill>
                <a:sym typeface="+mn-ea"/>
              </a:rPr>
              <a:t>96.7%</a:t>
            </a:r>
            <a:r>
              <a:rPr lang="zh-CN" altLang="en-US" b="1">
                <a:solidFill>
                  <a:schemeClr val="bg1"/>
                </a:solidFill>
                <a:sym typeface="+mn-ea"/>
              </a:rPr>
              <a:t>，比</a:t>
            </a:r>
            <a:r>
              <a:rPr lang="en-US" altLang="zh-CN" b="1">
                <a:solidFill>
                  <a:schemeClr val="bg1"/>
                </a:solidFill>
                <a:sym typeface="+mn-ea"/>
              </a:rPr>
              <a:t>YOLOv5</a:t>
            </a:r>
            <a:r>
              <a:rPr lang="zh-CN" altLang="en-US" b="1">
                <a:solidFill>
                  <a:schemeClr val="bg1"/>
                </a:solidFill>
                <a:sym typeface="+mn-ea"/>
              </a:rPr>
              <a:t>提高了</a:t>
            </a:r>
            <a:r>
              <a:rPr lang="en-US" altLang="zh-CN" b="1">
                <a:solidFill>
                  <a:schemeClr val="bg1"/>
                </a:solidFill>
                <a:sym typeface="+mn-ea"/>
              </a:rPr>
              <a:t>1.7%</a:t>
            </a:r>
            <a:r>
              <a:rPr lang="zh-CN" altLang="en-US" b="1">
                <a:solidFill>
                  <a:schemeClr val="bg1"/>
                </a:solidFill>
                <a:sym typeface="+mn-ea"/>
              </a:rPr>
              <a:t>。该模型提供了一种轻量级、高效的解决方案，适用于资源受限的野火监测系统，有望实现更早的火灾探测和预警。</a:t>
            </a:r>
            <a:endParaRPr lang="zh-CN" altLang="en-US" b="1">
              <a:solidFill>
                <a:schemeClr val="bg1"/>
              </a:solidFill>
              <a:sym typeface="+mn-ea"/>
            </a:endParaRPr>
          </a:p>
          <a:p>
            <a:endParaRPr lang="en-US" altLang="zh-CN" b="1">
              <a:solidFill>
                <a:schemeClr val="bg1"/>
              </a:solidFill>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filtered dataset was subsequently partitioned into a training set and a validation set using a randomized 75%:25% split ratio, yielding 300 training images and 100 validation images, as shown in Table 3. The splitting process was performed with stratified sampling to ensure that the wildfire and no-wildfire remained consistent across subsets. </a:t>
            </a:r>
            <a:endParaRPr lang="en-US" altLang="zh-CN"/>
          </a:p>
          <a:p>
            <a:r>
              <a:rPr lang="en-US" altLang="zh-CN"/>
              <a:t>To independently evaluate the model’s generalization performance, a separate test set comprising 50 images was sampled from the unfiltered portion of the original dataset. In order to prioritize the assessment of the model’s sensitivity and accuracy in detecting fire-related events, the test set was deliberately constructed to include 40 wildfire images and 10 non-wildfire images, as detailed in Table 4. This test configuration not only reflects the critical importance of accurate wildfire detection in emergency scenarios but also serves to validate the model’s practical applicability under conditions of class imbalance and visual variability.</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ensure high-quality input for model training and evaluation, we implemented a structured data preprocessing workflow encompassing both wildfire and non-wildfire imagery. For wildfire samples, we employed the open-source annotation tool LabelImg to manually annotate visible fire regions with bounding boxes. As shown in Figure, the annotated fire images are displayed. The annotations were saved in the YOLO format, which records object class and normalized bounding box coordinates, ensuring compatibility with real-time object detection frameworks. This format is lightweight and well-suited for real-time object detection tasks. For non-wildfire images, which inherently contain no fire regions, we generated corresponding empty label files to denote the absence of any target objects. These images serve as negative samples, enabling the model to distinguish between fire and non-fire scenes more effectively. This annotation strategy enables a clear distinction between positive and negative samples, promotes robust feature learning, and supports effective training in the presence of class imbalance, which is critical for minimizing false positives and enhancing the robustness of the detection system in diverse real-world environments.</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Font typeface="+mj-lt"/>
              <a:buAutoNum type="arabicPeriod"/>
            </a:pPr>
            <a:r>
              <a:rPr lang="en-US" altLang="zh-CN"/>
              <a:t>The standard convolution is replaced by GhostConv. By generating some feature maps and then performing linear transformation, the computational load and the number of parameters are reduced.</a:t>
            </a:r>
            <a:endParaRPr lang="en-US" altLang="zh-CN"/>
          </a:p>
          <a:p>
            <a:pPr marL="228600" indent="-228600">
              <a:buFont typeface="+mj-lt"/>
              <a:buAutoNum type="arabicPeriod"/>
            </a:pPr>
            <a:r>
              <a:rPr lang="en-US" altLang="zh-CN"/>
              <a:t>Integrate GhostConv in the C3 module to enhance the feature reuse capability and further improve the lightweight efficiency.</a:t>
            </a:r>
            <a:endParaRPr lang="en-US" altLang="zh-CN"/>
          </a:p>
          <a:p>
            <a:pPr marL="228600" indent="-228600">
              <a:buFont typeface="+mj-lt"/>
              <a:buAutoNum type="arabicPeriod"/>
            </a:pPr>
            <a:r>
              <a:rPr lang="en-US" altLang="zh-CN"/>
              <a:t>Insert channels and spatial attention modules in the Backbone and Head to enable the model to dynamically focus on important feature areas and improve the detection accuracy in complex fire backgrounds.</a:t>
            </a:r>
            <a:endParaRPr lang="en-US" altLang="zh-CN"/>
          </a:p>
          <a:p>
            <a:pPr marL="228600" indent="-228600">
              <a:buFont typeface="+mj-lt"/>
              <a:buAutoNum type="arabicPeriod"/>
            </a:pPr>
            <a:r>
              <a:rPr lang="en-US" altLang="zh-CN"/>
              <a:t>Combining the SPP with the Fire module can expand the receptive field while reducing the number of parameters to balance the requirements of multi-scale feature extraction and lightweight.</a:t>
            </a:r>
            <a:endParaRPr lang="en-US" altLang="zh-CN"/>
          </a:p>
          <a:p>
            <a:pPr indent="0">
              <a:buFont typeface="+mj-lt"/>
              <a:buNone/>
            </a:pPr>
            <a:r>
              <a:rPr lang="en-US" altLang="zh-CN" b="1"/>
              <a:t>Optimize the hierarchical connection of the Backbone, insert CBAM after GhostConv, and enhance the feature selection ability.</a:t>
            </a:r>
            <a:endParaRPr lang="en-US" altLang="zh-CN" b="1"/>
          </a:p>
          <a:p>
            <a:pPr indent="0">
              <a:buFont typeface="+mj-lt"/>
              <a:buNone/>
            </a:pPr>
            <a:r>
              <a:rPr lang="en-US" altLang="zh-CN" b="1"/>
              <a:t>Simplify the Head output logic and only pass the number of categories (nc) and anchor boxes (anchors) to the Detect layer.</a:t>
            </a:r>
            <a:endParaRPr lang="en-US" altLang="zh-CN" b="1"/>
          </a:p>
          <a:p>
            <a:pPr indent="0">
              <a:buFont typeface="+mj-lt"/>
              <a:buNone/>
            </a:pPr>
            <a:endParaRPr lang="en-US" altLang="zh-CN" b="1"/>
          </a:p>
          <a:p>
            <a:pPr marL="228600" indent="-228600">
              <a:buFont typeface="+mj-lt"/>
              <a:buAutoNum type="arabicPeriod"/>
            </a:pPr>
            <a:r>
              <a:rPr lang="zh-CN" altLang="en-US"/>
              <a:t>使用</a:t>
            </a:r>
            <a:r>
              <a:rPr lang="en-US" altLang="zh-CN"/>
              <a:t>GhostConv</a:t>
            </a:r>
            <a:r>
              <a:rPr lang="zh-CN" altLang="en-US"/>
              <a:t>替换标准卷积</a:t>
            </a:r>
            <a:r>
              <a:rPr lang="en-US" altLang="zh-CN"/>
              <a:t>, </a:t>
            </a:r>
            <a:r>
              <a:rPr lang="zh-CN" altLang="en-US"/>
              <a:t>通过生成部分特征图再线性变换，减少计算量和参数量</a:t>
            </a:r>
            <a:r>
              <a:rPr lang="en-US" altLang="zh-CN"/>
              <a:t>.</a:t>
            </a:r>
            <a:endParaRPr lang="zh-CN" altLang="en-US"/>
          </a:p>
          <a:p>
            <a:pPr marL="228600" indent="-228600">
              <a:buFont typeface="+mj-lt"/>
              <a:buAutoNum type="arabicPeriod"/>
            </a:pPr>
            <a:r>
              <a:rPr lang="zh-CN" altLang="en-US"/>
              <a:t>在</a:t>
            </a:r>
            <a:r>
              <a:rPr lang="en-US" altLang="zh-CN"/>
              <a:t>C3</a:t>
            </a:r>
            <a:r>
              <a:rPr lang="zh-CN" altLang="en-US"/>
              <a:t>模块中集成</a:t>
            </a:r>
            <a:r>
              <a:rPr lang="en-US" altLang="zh-CN"/>
              <a:t>GhostConv, </a:t>
            </a:r>
            <a:r>
              <a:rPr lang="zh-CN" altLang="en-US"/>
              <a:t>增强特征复用能力，进一步提升轻量化效率。</a:t>
            </a:r>
            <a:endParaRPr lang="zh-CN" altLang="en-US"/>
          </a:p>
          <a:p>
            <a:pPr marL="228600" indent="-228600">
              <a:buFont typeface="+mj-lt"/>
              <a:buAutoNum type="arabicPeriod"/>
            </a:pPr>
            <a:r>
              <a:rPr lang="zh-CN" altLang="en-US"/>
              <a:t>在</a:t>
            </a:r>
            <a:r>
              <a:rPr lang="en-US" altLang="zh-CN"/>
              <a:t>Backbone</a:t>
            </a:r>
            <a:r>
              <a:rPr lang="zh-CN" altLang="en-US"/>
              <a:t>和</a:t>
            </a:r>
            <a:r>
              <a:rPr lang="en-US" altLang="zh-CN"/>
              <a:t>Head</a:t>
            </a:r>
            <a:r>
              <a:rPr lang="zh-CN" altLang="en-US"/>
              <a:t>中插入通道与空间注意力模块</a:t>
            </a:r>
            <a:r>
              <a:rPr lang="en-US" altLang="zh-CN"/>
              <a:t>, </a:t>
            </a:r>
            <a:r>
              <a:rPr lang="zh-CN" altLang="en-US"/>
              <a:t>使模型动态关注重要特征区域，提升复杂</a:t>
            </a:r>
            <a:r>
              <a:rPr lang="zh-CN" altLang="en-US"/>
              <a:t>火灾背景下的检测精度。</a:t>
            </a:r>
            <a:endParaRPr lang="zh-CN" altLang="en-US"/>
          </a:p>
          <a:p>
            <a:pPr marL="228600" indent="-228600">
              <a:buFont typeface="+mj-lt"/>
              <a:buAutoNum type="arabicPeriod"/>
            </a:pPr>
            <a:r>
              <a:rPr lang="zh-CN" altLang="en-US"/>
              <a:t>将</a:t>
            </a:r>
            <a:r>
              <a:rPr lang="en-US" altLang="zh-CN"/>
              <a:t>SPP</a:t>
            </a:r>
            <a:r>
              <a:rPr lang="zh-CN" altLang="en-US"/>
              <a:t>与</a:t>
            </a:r>
            <a:r>
              <a:rPr lang="en-US" altLang="zh-CN"/>
              <a:t>Fire</a:t>
            </a:r>
            <a:r>
              <a:rPr lang="zh-CN" altLang="en-US"/>
              <a:t>模块结合，在扩大感受野的同时减少参数量平衡多尺度特征提取与轻量化需求。</a:t>
            </a:r>
            <a:endParaRPr lang="zh-CN" altLang="en-US"/>
          </a:p>
          <a:p>
            <a:pPr indent="0">
              <a:buFont typeface="+mj-lt"/>
              <a:buNone/>
            </a:pPr>
            <a:r>
              <a:rPr lang="zh-CN" altLang="en-US"/>
              <a:t>优化</a:t>
            </a:r>
            <a:r>
              <a:rPr lang="en-US" altLang="zh-CN"/>
              <a:t>Backbone</a:t>
            </a:r>
            <a:r>
              <a:rPr lang="zh-CN" altLang="en-US"/>
              <a:t>的层级连接，</a:t>
            </a:r>
            <a:r>
              <a:rPr lang="en-US" altLang="zh-CN"/>
              <a:t> </a:t>
            </a:r>
            <a:r>
              <a:rPr lang="zh-CN" altLang="en-US"/>
              <a:t>在</a:t>
            </a:r>
            <a:r>
              <a:rPr lang="en-US" altLang="zh-CN"/>
              <a:t>GhostConv</a:t>
            </a:r>
            <a:r>
              <a:rPr lang="zh-CN" altLang="en-US"/>
              <a:t>后插入</a:t>
            </a:r>
            <a:r>
              <a:rPr lang="en-US" altLang="zh-CN"/>
              <a:t>CBAM</a:t>
            </a:r>
            <a:r>
              <a:rPr lang="zh-CN" altLang="en-US"/>
              <a:t>，强化特征选择能力。</a:t>
            </a:r>
            <a:endParaRPr lang="zh-CN" altLang="en-US"/>
          </a:p>
          <a:p>
            <a:pPr indent="0">
              <a:buFont typeface="+mj-lt"/>
              <a:buNone/>
            </a:pPr>
            <a:r>
              <a:rPr lang="zh-CN" altLang="en-US"/>
              <a:t>简化</a:t>
            </a:r>
            <a:r>
              <a:rPr lang="en-US" altLang="zh-CN"/>
              <a:t>Head</a:t>
            </a:r>
            <a:r>
              <a:rPr lang="zh-CN" altLang="en-US"/>
              <a:t>输出逻辑，仅向</a:t>
            </a:r>
            <a:r>
              <a:rPr lang="en-US" altLang="zh-CN"/>
              <a:t>Detect</a:t>
            </a:r>
            <a:r>
              <a:rPr lang="zh-CN" altLang="en-US"/>
              <a:t>层传递类别数（</a:t>
            </a:r>
            <a:r>
              <a:rPr lang="en-US" altLang="zh-CN"/>
              <a:t>nc</a:t>
            </a:r>
            <a:r>
              <a:rPr lang="zh-CN" altLang="en-US"/>
              <a:t>）和锚框（</a:t>
            </a:r>
            <a:r>
              <a:rPr lang="en-US" altLang="zh-CN"/>
              <a:t>anchors</a:t>
            </a:r>
            <a:r>
              <a:rPr lang="zh-CN" altLang="en-US"/>
              <a:t>）。</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demonstrated in Figure, the YOLOv5s-Fire model exhibits an optimized architecture that integrates lightweight model with attention mechanisms for efficient object detection. The proposed model is composed of two primary components: a backbone network, which is responsible for feature extraction, and a detection head, which is responsible for multi-scale prediction.</a:t>
            </a:r>
            <a:endParaRPr lang="en-US" altLang="zh-CN"/>
          </a:p>
          <a:p>
            <a:r>
              <a:rPr lang="en-US" altLang="zh-CN"/>
              <a:t>This object detection architecture achieves an efficiency-accuracy balance through multi-stage optimizations. The backbone network employs GhostConv modules in initial layers for feature extraction, utilizing decoupled convolution strategies to reduce computational costs while preserving rich feature information. The 3</a:t>
            </a:r>
            <a:r>
              <a:rPr lang="en-US" altLang="en-US"/>
              <a:t>×</a:t>
            </a:r>
            <a:r>
              <a:rPr lang="en-US" altLang="zh-CN"/>
              <a:t>3 kernel with stride 2 effectively compresses spatial dimensions, laying the foundation for subsequent processing. The cascaded channel attention mechanism and spatial attention module enable dynamic focus on critical feature regions, significantly enhancing small object detection capabilities. Deep network structures adopt improved C3Ghost units, which stack three GhostConv layers while retaining cross-layer residual connections.</a:t>
            </a:r>
            <a:endParaRPr lang="en-US" altLang="zh-CN"/>
          </a:p>
          <a:p>
            <a:r>
              <a:rPr lang="en-US" altLang="zh-CN"/>
              <a:t>This design inherits the advantages of traditional residual architectures while leveraging GhostConv's parameter compression, reducing computational load of per module. The detection head implements a progressive channel reduction strategy combined with dynamic upsampling, gradually restoring feature map resolution while controlling parameter scale. The output stage maintains YOLOv5’s multi-scale detection mechanism, preserving anchor box configurations to ensure pipeline compatibility. Strategic embedding of attention modules during feature fusion effectively mitigates missed detection issues common in lightweight models.</a:t>
            </a:r>
            <a:endParaRPr lang="en-US" altLang="zh-CN"/>
          </a:p>
          <a:p>
            <a:r>
              <a:rPr lang="en-US" altLang="zh-CN" b="1"/>
              <a:t>This model, through lightweight modules, attention mechanisms and multi-scale optimization, significantly improves the accuracy and inference speed of the flame detection task while maintaining the efficiency of YOLOv5s, and is suitable for deployment in resource-constrained edge devices.</a:t>
            </a:r>
            <a:endParaRPr lang="en-US" altLang="zh-CN"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t>1.Training strategy optimization.</a:t>
            </a:r>
            <a:endParaRPr lang="en-US" altLang="zh-CN" b="1"/>
          </a:p>
          <a:p>
            <a:pPr marL="171450" indent="-171450">
              <a:buFont typeface="Wingdings" panose="05000000000000000000" charset="0"/>
              <a:buChar char="Ø"/>
            </a:pPr>
            <a:r>
              <a:rPr lang="en-US" altLang="zh-CN"/>
              <a:t>The final learning rate is increased from the default 0.1 to 0.2. Slowing down the learning rate decay allows the model to maintain stronger fine-tuning ability in the later training stage and adapt to complex illumination and background changes in satellite images</a:t>
            </a:r>
            <a:endParaRPr lang="en-US" altLang="zh-CN"/>
          </a:p>
          <a:p>
            <a:pPr marL="171450" indent="-171450">
              <a:buFont typeface="Wingdings" panose="05000000000000000000" charset="0"/>
              <a:buChar char="Ø"/>
            </a:pPr>
            <a:r>
              <a:rPr lang="en-US" altLang="zh-CN"/>
              <a:t>Warmup period extended from 3 to 10. The learning rate easing process in the initial stage was extended to avoid the interference of large learning rate on the positioning of small targets (such as initial fire points) in satellite images.</a:t>
            </a:r>
            <a:endParaRPr lang="en-US" altLang="zh-CN"/>
          </a:p>
          <a:p>
            <a:pPr marL="171450" indent="-171450">
              <a:buFont typeface="Wingdings" panose="05000000000000000000" charset="0"/>
              <a:buChar char="Ø"/>
            </a:pPr>
            <a:r>
              <a:rPr lang="en-US" altLang="zh-CN"/>
              <a:t>Focal Loss (γ=1.5) is introduced. It alleviates the class imbalance problem, strengthens the focus on sparse fire areas, and reduces the false detection of background (e.g., forest, mountain).</a:t>
            </a:r>
            <a:endParaRPr lang="en-US" altLang="zh-CN"/>
          </a:p>
          <a:p>
            <a:r>
              <a:rPr lang="en-US" altLang="zh-CN" b="1"/>
              <a:t>2. Target existential loss weight reduced from 1.0 to 0.7.</a:t>
            </a:r>
            <a:r>
              <a:rPr lang="en-US" altLang="zh-CN"/>
              <a:t> It reduces the over-penalty of negative samples (non-fire area), and A</a:t>
            </a:r>
            <a:r>
              <a:rPr lang="en-US" altLang="zh-CN"/>
              <a:t>dapts to the characteristics of large area background in satellite images.</a:t>
            </a:r>
            <a:endParaRPr lang="en-US" altLang="zh-CN"/>
          </a:p>
          <a:p>
            <a:r>
              <a:rPr lang="en-US" altLang="zh-CN" b="1"/>
              <a:t>3. The number of anchors increased from 3 to 4.</a:t>
            </a:r>
            <a:r>
              <a:rPr lang="en-US" altLang="zh-CN"/>
              <a:t> It allows the model to match targets with more scales and aspect ratios, and improves the detection sensitivity of small targets (initial fire points) and large targets (spreading fire areas)</a:t>
            </a:r>
            <a:endParaRPr lang="en-US" altLang="zh-CN"/>
          </a:p>
          <a:p>
            <a:r>
              <a:rPr lang="en-US" altLang="zh-CN" b="1"/>
              <a:t>4. Data augmentation adaptation.</a:t>
            </a:r>
            <a:r>
              <a:rPr lang="en-US" altLang="zh-CN"/>
              <a:t> hsv_s is set to 0.7 to maintain high saturation enhancement. Mosaic enhancement probability decreases from 1.0 to 0.8. Flipud is set to 0.3, enabling up-and-down flips with 30% probability.</a:t>
            </a:r>
            <a:endParaRPr lang="en-US" altLang="zh-CN"/>
          </a:p>
          <a:p>
            <a:endParaRPr lang="en-US" altLang="zh-CN"/>
          </a:p>
          <a:p>
            <a:r>
              <a:rPr lang="en-US" altLang="zh-CN"/>
              <a:t>1. </a:t>
            </a:r>
            <a:r>
              <a:rPr lang="zh-CN" altLang="en-US"/>
              <a:t>训练策略优化。</a:t>
            </a:r>
            <a:endParaRPr lang="zh-CN" altLang="en-US"/>
          </a:p>
          <a:p>
            <a:pPr marL="171450" indent="-171450">
              <a:buFont typeface="Wingdings" panose="05000000000000000000" charset="0"/>
              <a:buChar char="Ø"/>
            </a:pPr>
            <a:r>
              <a:rPr lang="zh-CN" altLang="en-US"/>
              <a:t>最终学习率从默认的</a:t>
            </a:r>
            <a:r>
              <a:rPr lang="en-US" altLang="zh-CN"/>
              <a:t>0.1</a:t>
            </a:r>
            <a:r>
              <a:rPr lang="zh-CN" altLang="en-US"/>
              <a:t>提升至</a:t>
            </a:r>
            <a:r>
              <a:rPr lang="en-US" altLang="zh-CN"/>
              <a:t>0.2</a:t>
            </a:r>
            <a:r>
              <a:rPr lang="zh-CN" altLang="en-US"/>
              <a:t>。减缓学习率衰减速度，允许模型在训练后期保持更强的微调能力，适应卫星图像中复杂的光照和背景变化</a:t>
            </a:r>
            <a:endParaRPr lang="zh-CN" altLang="en-US"/>
          </a:p>
          <a:p>
            <a:pPr marL="171450" indent="-171450">
              <a:buFont typeface="Wingdings" panose="05000000000000000000" charset="0"/>
              <a:buChar char="Ø"/>
            </a:pPr>
            <a:r>
              <a:rPr lang="zh-CN" altLang="en-US"/>
              <a:t>预热周期从</a:t>
            </a:r>
            <a:r>
              <a:rPr lang="en-US" altLang="zh-CN"/>
              <a:t>3</a:t>
            </a:r>
            <a:r>
              <a:rPr lang="zh-CN" altLang="en-US"/>
              <a:t>延长至</a:t>
            </a:r>
            <a:r>
              <a:rPr lang="en-US" altLang="zh-CN"/>
              <a:t>10</a:t>
            </a:r>
            <a:r>
              <a:rPr lang="zh-CN" altLang="en-US"/>
              <a:t>。延长初始阶段的学习率缓增过程，避免大学习率对卫星图像小目标（如初期火点）的定位造成干扰。</a:t>
            </a:r>
            <a:endParaRPr lang="zh-CN" altLang="en-US"/>
          </a:p>
          <a:p>
            <a:pPr marL="171450" indent="-171450">
              <a:buFont typeface="Wingdings" panose="05000000000000000000" charset="0"/>
              <a:buChar char="Ø"/>
            </a:pPr>
            <a:r>
              <a:rPr lang="zh-CN" altLang="en-US"/>
              <a:t>引入</a:t>
            </a:r>
            <a:r>
              <a:rPr lang="en-US" altLang="zh-CN"/>
              <a:t>Focal Loss</a:t>
            </a:r>
            <a:r>
              <a:rPr lang="zh-CN" altLang="en-US"/>
              <a:t>（</a:t>
            </a:r>
            <a:r>
              <a:rPr lang="en-US" altLang="zh-CN"/>
              <a:t>γ=1.5</a:t>
            </a:r>
            <a:r>
              <a:rPr lang="zh-CN" altLang="en-US"/>
              <a:t>）。缓解类别不平衡问题，强化对稀疏火灾区域的关注，减少背景（如森林、山脉）的误检。</a:t>
            </a:r>
            <a:endParaRPr lang="zh-CN" altLang="en-US"/>
          </a:p>
          <a:p>
            <a:r>
              <a:rPr lang="en-US" altLang="zh-CN"/>
              <a:t>2.</a:t>
            </a:r>
            <a:r>
              <a:rPr lang="zh-CN" altLang="en-US"/>
              <a:t>目标存在性损失权重从</a:t>
            </a:r>
            <a:r>
              <a:rPr lang="en-US" altLang="zh-CN"/>
              <a:t>1.0</a:t>
            </a:r>
            <a:r>
              <a:rPr lang="zh-CN" altLang="en-US"/>
              <a:t>降至</a:t>
            </a:r>
            <a:r>
              <a:rPr lang="en-US" altLang="zh-CN"/>
              <a:t>0.7</a:t>
            </a:r>
            <a:r>
              <a:rPr lang="zh-CN" altLang="en-US"/>
              <a:t>。减少对负样本（无火区域）的过惩罚，适应卫星图像中大面积背景的特点。</a:t>
            </a:r>
            <a:endParaRPr lang="zh-CN" altLang="en-US"/>
          </a:p>
          <a:p>
            <a:r>
              <a:rPr lang="en-US" altLang="zh-CN"/>
              <a:t>3. </a:t>
            </a:r>
            <a:r>
              <a:rPr lang="zh-CN" altLang="en-US"/>
              <a:t>锚框数量从</a:t>
            </a:r>
            <a:r>
              <a:rPr lang="en-US"/>
              <a:t>3</a:t>
            </a:r>
            <a:r>
              <a:rPr lang="zh-CN" altLang="en-US">
                <a:sym typeface="+mn-ea"/>
              </a:rPr>
              <a:t>增加到</a:t>
            </a:r>
            <a:r>
              <a:rPr lang="en-US" altLang="zh-CN"/>
              <a:t>4</a:t>
            </a:r>
            <a:r>
              <a:rPr lang="zh-CN" altLang="en-US"/>
              <a:t>。允许模型匹配更多尺度和长宽比的目标，提升对小目标（初期火点）和大目标（蔓延火区）的检测灵敏度</a:t>
            </a:r>
            <a:endParaRPr lang="zh-CN" altLang="en-US"/>
          </a:p>
          <a:p>
            <a:r>
              <a:rPr lang="en-US" altLang="zh-CN"/>
              <a:t>4. </a:t>
            </a:r>
            <a:r>
              <a:rPr lang="zh-CN" altLang="en-US"/>
              <a:t>数据增强适配。</a:t>
            </a:r>
            <a:r>
              <a:rPr lang="en-US" altLang="zh-CN"/>
              <a:t>hsv_s</a:t>
            </a:r>
            <a:r>
              <a:rPr lang="zh-CN" altLang="en-US"/>
              <a:t>设置为</a:t>
            </a:r>
            <a:r>
              <a:rPr lang="en-US" altLang="zh-CN"/>
              <a:t>0.7</a:t>
            </a:r>
            <a:r>
              <a:rPr lang="zh-CN" altLang="en-US"/>
              <a:t>，保持高饱和度增强。</a:t>
            </a:r>
            <a:r>
              <a:rPr lang="en-US" altLang="zh-CN"/>
              <a:t>Mosaic</a:t>
            </a:r>
            <a:r>
              <a:rPr lang="zh-CN" altLang="en-US"/>
              <a:t>增强概率从</a:t>
            </a:r>
            <a:r>
              <a:rPr lang="en-US" altLang="zh-CN"/>
              <a:t>1.0</a:t>
            </a:r>
            <a:r>
              <a:rPr lang="zh-CN" altLang="en-US"/>
              <a:t>降至</a:t>
            </a:r>
            <a:r>
              <a:rPr lang="en-US" altLang="zh-CN"/>
              <a:t>0.8</a:t>
            </a:r>
            <a:r>
              <a:rPr lang="zh-CN" altLang="en-US"/>
              <a:t>。</a:t>
            </a:r>
            <a:r>
              <a:rPr lang="en-US" altLang="zh-CN"/>
              <a:t>Flipud</a:t>
            </a:r>
            <a:r>
              <a:rPr lang="zh-CN" altLang="en-US"/>
              <a:t>设置为</a:t>
            </a:r>
            <a:r>
              <a:rPr lang="en-US" altLang="zh-CN"/>
              <a:t>0.3</a:t>
            </a:r>
            <a:r>
              <a:rPr lang="zh-CN" altLang="en-US"/>
              <a:t>，启用</a:t>
            </a:r>
            <a:r>
              <a:rPr lang="en-US" altLang="zh-CN"/>
              <a:t>30%</a:t>
            </a:r>
            <a:r>
              <a:rPr lang="zh-CN" altLang="en-US"/>
              <a:t>概率的上下翻转。</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This figure illustrates the overall process architecture of the model proposed in this study. Data preprocessing mainly includes data cleaning, image standardization, image annotation and balanced distribution. The dataset is divided into the training set and the validation set, and the test set consists of 50 separately extracted images.</a:t>
            </a:r>
            <a:endParaRPr lang="en-US" altLang="zh-CN"/>
          </a:p>
          <a:p>
            <a:r>
              <a:rPr lang="en-US" altLang="zh-CN"/>
              <a:t>Before the model training, data augmentation is performed on the training images. Then, end-to-end training is carried out based on the YOLO framework, and a dynamic learning rate adjustment strategy is introduced. The trained model is evaluated on the verification set to detect wildfires in various scenarios of satellite images.</a:t>
            </a:r>
            <a:endParaRPr lang="en-US" altLang="zh-CN"/>
          </a:p>
          <a:p>
            <a:r>
              <a:rPr lang="en-US" altLang="zh-CN"/>
              <a:t>The model performance is evaluated in multiple dimensions through the six indicators shown in the figure. Finally, it is compared with the key indicators of the baseline model to verify the changes in the detection accuracy and model stability of the improved scheme.</a:t>
            </a:r>
            <a:endParaRPr lang="en-US" altLang="zh-CN"/>
          </a:p>
          <a:p>
            <a:r>
              <a:rPr lang="zh-CN" altLang="en-US"/>
              <a:t>该图说明了本研究中提出的模型的整体流程架构。数据预处理主要包括数据清洗、图像标准化、图像标注、平衡分布。数据集分为训练集和验证集，测试集为单独抽取的</a:t>
            </a:r>
            <a:r>
              <a:rPr lang="en-US" altLang="zh-CN"/>
              <a:t>50</a:t>
            </a:r>
            <a:r>
              <a:rPr lang="zh-CN" altLang="en-US"/>
              <a:t>张图。</a:t>
            </a:r>
            <a:endParaRPr lang="zh-CN" altLang="en-US"/>
          </a:p>
          <a:p>
            <a:r>
              <a:rPr lang="zh-CN" altLang="en-US"/>
              <a:t>在模型训练之前，对训练图像进行数据增强。然后，基于</a:t>
            </a:r>
            <a:r>
              <a:rPr lang="en-US" altLang="zh-CN"/>
              <a:t>YOLO</a:t>
            </a:r>
            <a:r>
              <a:rPr lang="zh-CN" altLang="en-US"/>
              <a:t>框架进行端到端训练，并引入动态学习率调整策略。将训练好的模型在验验证集上进行评估，以检测卫星影像各种场景下的山火。</a:t>
            </a:r>
            <a:endParaRPr lang="zh-CN" altLang="en-US"/>
          </a:p>
          <a:p>
            <a:r>
              <a:rPr lang="zh-CN" altLang="en-US"/>
              <a:t>通过图中所示的六个指标对模型性能实现多维度评估，最终与基线模型的关键指标对比，验证改进方案在检测精度与模型稳定性上的变化。</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接下来我将从</a:t>
            </a:r>
            <a:r>
              <a:rPr lang="en-US" altLang="zh-CN"/>
              <a:t>Backgroud Review, Improvement Process, Experiment Result, Conclusion</a:t>
            </a:r>
            <a:r>
              <a:rPr lang="zh-CN" altLang="en-US"/>
              <a:t>这四个方面阐述我的</a:t>
            </a:r>
            <a:r>
              <a:rPr lang="zh-CN" altLang="en-US"/>
              <a:t>论文。</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shown in Table, the proposed improved model exhibits overall advantages in the object detection task. In terms of accuracy, the model refrests the upper limit of performance with an precision of 96.7%, which is 1.8% higher than the suboptimal model YOLOv5n. At the same time, the recall rate of 94.1% is maintained, which is 2.3% optimized compared with the baseline model YOLOv5s, reflecting a better false detection and miss detection balance ability. Its  index reaches 87.5%, which is 1.7% higher than that of its competitor YOLOv5n. In particular, its  index that measures the adaptability of complex scenes, significantly outperforms all comparison models with 73.1%, and is 4.24% higher than that of YOLOv5s model. The robustness of the model to multi-scale objects is verified. In the training optimization, the model shows outstanding convergence characteristics: the target loss is 0.57% lower than that of lightweight YOLOv5n, and even better than that of YOLOv5l with more parameters. Among them, the positioning error box_loss also reaches the lowest level of the whole series, which is 0.19% lower than the original optimal model YOLOv5l. The overall data show that the improved model achieves more stable gradient propagation and feature localization capabilities through structural optimization. The comprehensive performance of the improved YOLOv5l model almost exceeds that of the larger scale YOLOv5L model while maintaining the lightweight architecture, which provides a cost-effective solution for the deployment of wildfire detection systems.</a:t>
            </a:r>
            <a:endParaRPr lang="en-US" altLang="zh-CN"/>
          </a:p>
          <a:p>
            <a:r>
              <a:rPr lang="zh-CN" altLang="en-US">
                <a:sym typeface="+mn-ea"/>
              </a:rPr>
              <a:t>精度全面领先：</a:t>
            </a:r>
            <a:endParaRPr lang="zh-CN" altLang="en-US"/>
          </a:p>
          <a:p>
            <a:r>
              <a:rPr lang="en-US" altLang="zh-CN">
                <a:sym typeface="+mn-ea"/>
              </a:rPr>
              <a:t>YOLOv5s-Fire </a:t>
            </a:r>
            <a:r>
              <a:rPr lang="zh-CN" altLang="en-US">
                <a:sym typeface="+mn-ea"/>
              </a:rPr>
              <a:t>在关键指标上显著优于基准模型：</a:t>
            </a:r>
            <a:endParaRPr lang="zh-CN" altLang="en-US"/>
          </a:p>
          <a:p>
            <a:r>
              <a:rPr lang="zh-CN" altLang="en-US">
                <a:sym typeface="+mn-ea"/>
              </a:rPr>
              <a:t>最高精确度（</a:t>
            </a:r>
            <a:r>
              <a:rPr lang="en-US" altLang="zh-CN">
                <a:sym typeface="+mn-ea"/>
              </a:rPr>
              <a:t>Precision</a:t>
            </a:r>
            <a:r>
              <a:rPr lang="zh-CN" altLang="en-US">
                <a:sym typeface="+mn-ea"/>
              </a:rPr>
              <a:t>）</a:t>
            </a:r>
            <a:r>
              <a:rPr lang="en-US" altLang="zh-CN">
                <a:sym typeface="+mn-ea"/>
              </a:rPr>
              <a:t>: 96.7%</a:t>
            </a:r>
            <a:r>
              <a:rPr lang="zh-CN" altLang="en-US">
                <a:sym typeface="+mn-ea"/>
              </a:rPr>
              <a:t>（</a:t>
            </a:r>
            <a:r>
              <a:rPr lang="en-US" altLang="en-US">
                <a:sym typeface="+mn-ea"/>
              </a:rPr>
              <a:t>↑</a:t>
            </a:r>
            <a:r>
              <a:rPr lang="en-US" altLang="zh-CN">
                <a:sym typeface="+mn-ea"/>
              </a:rPr>
              <a:t>1.9% vs YOLOv5s</a:t>
            </a:r>
            <a:r>
              <a:rPr lang="zh-CN" altLang="en-US">
                <a:sym typeface="+mn-ea"/>
              </a:rPr>
              <a:t>）</a:t>
            </a:r>
            <a:endParaRPr lang="zh-CN" altLang="en-US"/>
          </a:p>
          <a:p>
            <a:r>
              <a:rPr lang="zh-CN" altLang="en-US">
                <a:sym typeface="+mn-ea"/>
              </a:rPr>
              <a:t>最高召回率（</a:t>
            </a:r>
            <a:r>
              <a:rPr lang="en-US" altLang="zh-CN">
                <a:sym typeface="+mn-ea"/>
              </a:rPr>
              <a:t>Recall</a:t>
            </a:r>
            <a:r>
              <a:rPr lang="zh-CN" altLang="en-US">
                <a:sym typeface="+mn-ea"/>
              </a:rPr>
              <a:t>）</a:t>
            </a:r>
            <a:r>
              <a:rPr lang="en-US" altLang="zh-CN">
                <a:sym typeface="+mn-ea"/>
              </a:rPr>
              <a:t>: 94.1%</a:t>
            </a:r>
            <a:r>
              <a:rPr lang="zh-CN" altLang="en-US">
                <a:sym typeface="+mn-ea"/>
              </a:rPr>
              <a:t>（</a:t>
            </a:r>
            <a:r>
              <a:rPr lang="en-US" altLang="en-US">
                <a:sym typeface="+mn-ea"/>
              </a:rPr>
              <a:t>↑</a:t>
            </a:r>
            <a:r>
              <a:rPr lang="en-US" altLang="zh-CN">
                <a:sym typeface="+mn-ea"/>
              </a:rPr>
              <a:t>2.3% vs YOLOv5s</a:t>
            </a:r>
            <a:r>
              <a:rPr lang="zh-CN" altLang="en-US">
                <a:sym typeface="+mn-ea"/>
              </a:rPr>
              <a:t>）</a:t>
            </a:r>
            <a:endParaRPr lang="zh-CN" altLang="en-US"/>
          </a:p>
          <a:p>
            <a:r>
              <a:rPr lang="zh-CN" altLang="en-US">
                <a:sym typeface="+mn-ea"/>
              </a:rPr>
              <a:t>最优</a:t>
            </a:r>
            <a:r>
              <a:rPr lang="en-US" altLang="zh-CN">
                <a:sym typeface="+mn-ea"/>
              </a:rPr>
              <a:t> mAP </a:t>
            </a:r>
            <a:r>
              <a:rPr lang="zh-CN" altLang="en-US">
                <a:sym typeface="+mn-ea"/>
              </a:rPr>
              <a:t>表现：</a:t>
            </a:r>
            <a:endParaRPr lang="zh-CN" altLang="en-US"/>
          </a:p>
          <a:p>
            <a:r>
              <a:rPr lang="en-US" altLang="zh-CN">
                <a:sym typeface="+mn-ea"/>
              </a:rPr>
              <a:t>mAP@0.5: 87.5%</a:t>
            </a:r>
            <a:r>
              <a:rPr lang="zh-CN" altLang="en-US">
                <a:sym typeface="+mn-ea"/>
              </a:rPr>
              <a:t>（</a:t>
            </a:r>
            <a:r>
              <a:rPr lang="en-US" altLang="en-US">
                <a:sym typeface="+mn-ea"/>
              </a:rPr>
              <a:t>↑</a:t>
            </a:r>
            <a:r>
              <a:rPr lang="en-US" altLang="zh-CN">
                <a:sym typeface="+mn-ea"/>
              </a:rPr>
              <a:t>2.2% vs YOLOv5s</a:t>
            </a:r>
            <a:r>
              <a:rPr lang="zh-CN" altLang="en-US">
                <a:sym typeface="+mn-ea"/>
              </a:rPr>
              <a:t>）</a:t>
            </a:r>
            <a:endParaRPr lang="zh-CN" altLang="en-US"/>
          </a:p>
          <a:p>
            <a:r>
              <a:rPr lang="en-US" altLang="zh-CN">
                <a:sym typeface="+mn-ea"/>
              </a:rPr>
              <a:t>mAP@0.5:0.95: 73.1%</a:t>
            </a:r>
            <a:r>
              <a:rPr lang="zh-CN" altLang="en-US">
                <a:sym typeface="+mn-ea"/>
              </a:rPr>
              <a:t>（</a:t>
            </a:r>
            <a:r>
              <a:rPr lang="en-US" altLang="en-US">
                <a:sym typeface="+mn-ea"/>
              </a:rPr>
              <a:t>↑</a:t>
            </a:r>
            <a:r>
              <a:rPr lang="en-US" altLang="zh-CN">
                <a:sym typeface="+mn-ea"/>
              </a:rPr>
              <a:t>4.24% vs YOLOv5s</a:t>
            </a:r>
            <a:r>
              <a:rPr lang="zh-CN" altLang="en-US">
                <a:sym typeface="+mn-ea"/>
              </a:rPr>
              <a:t>）</a:t>
            </a:r>
            <a:endParaRPr lang="zh-CN" altLang="en-US"/>
          </a:p>
          <a:p>
            <a:r>
              <a:rPr lang="zh-CN" altLang="en-US">
                <a:sym typeface="+mn-ea"/>
              </a:rPr>
              <a:t>训练效果更优：</a:t>
            </a:r>
            <a:endParaRPr lang="zh-CN" altLang="en-US"/>
          </a:p>
          <a:p>
            <a:r>
              <a:rPr lang="zh-CN" altLang="en-US">
                <a:sym typeface="+mn-ea"/>
              </a:rPr>
              <a:t>最低损失值：</a:t>
            </a:r>
            <a:endParaRPr lang="zh-CN" altLang="en-US"/>
          </a:p>
          <a:p>
            <a:r>
              <a:rPr lang="en-US" altLang="zh-CN">
                <a:sym typeface="+mn-ea"/>
              </a:rPr>
              <a:t>Box Loss: 2.31</a:t>
            </a:r>
            <a:r>
              <a:rPr lang="zh-CN" altLang="en-US">
                <a:sym typeface="+mn-ea"/>
              </a:rPr>
              <a:t>（</a:t>
            </a:r>
            <a:r>
              <a:rPr lang="en-US" altLang="en-US">
                <a:sym typeface="+mn-ea"/>
              </a:rPr>
              <a:t>↓</a:t>
            </a:r>
            <a:r>
              <a:rPr lang="en-US" altLang="zh-CN">
                <a:sym typeface="+mn-ea"/>
              </a:rPr>
              <a:t>36.2% vs YOLOv5s</a:t>
            </a:r>
            <a:r>
              <a:rPr lang="zh-CN" altLang="en-US">
                <a:sym typeface="+mn-ea"/>
              </a:rPr>
              <a:t>）</a:t>
            </a:r>
            <a:endParaRPr lang="zh-CN" altLang="en-US"/>
          </a:p>
          <a:p>
            <a:r>
              <a:rPr lang="en-US" altLang="zh-CN">
                <a:sym typeface="+mn-ea"/>
              </a:rPr>
              <a:t>Object Loss: 2.45</a:t>
            </a:r>
            <a:r>
              <a:rPr lang="zh-CN" altLang="en-US">
                <a:sym typeface="+mn-ea"/>
              </a:rPr>
              <a:t>（</a:t>
            </a:r>
            <a:r>
              <a:rPr lang="en-US" altLang="en-US">
                <a:sym typeface="+mn-ea"/>
              </a:rPr>
              <a:t>↓</a:t>
            </a:r>
            <a:r>
              <a:rPr lang="en-US" altLang="zh-CN">
                <a:sym typeface="+mn-ea"/>
              </a:rPr>
              <a:t>49.6% vs YOLOv5s</a:t>
            </a:r>
            <a:r>
              <a:rPr lang="zh-CN" altLang="en-US">
                <a:sym typeface="+mn-ea"/>
              </a:rPr>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Future research will explore the integration of Transformer architectures to enhance the model’s capability in capturing long-range dependencies and conduct generalization assessments and enhanced training on larger and more diverse datasets, facilitating the practical deployment of the proposed model in wildfire monitoring applications.</a:t>
            </a:r>
            <a:endParaRPr lang="en-US" altLang="zh-CN"/>
          </a:p>
          <a:p>
            <a:r>
              <a:rPr lang="zh-CN" altLang="en-US">
                <a:sym typeface="+mn-ea"/>
              </a:rPr>
              <a:t>未来研究将探索</a:t>
            </a:r>
            <a:r>
              <a:rPr lang="en-US" altLang="zh-CN">
                <a:sym typeface="+mn-ea"/>
              </a:rPr>
              <a:t>Transformer</a:t>
            </a:r>
            <a:r>
              <a:rPr lang="zh-CN" altLang="en-US">
                <a:sym typeface="+mn-ea"/>
              </a:rPr>
              <a:t>架构的集成，以增强模型捕捉长程依赖关系的能力，并在更大、更多样化的数据集上进行泛化评估和增强训练，促进所提出模型在野火监测应用中的实际部署。</a:t>
            </a:r>
            <a:endParaRPr lang="zh-CN" altLang="en-US">
              <a:sym typeface="+mn-ea"/>
            </a:endParaRPr>
          </a:p>
          <a:p>
            <a:pPr algn="just">
              <a:lnSpc>
                <a:spcPct val="100000"/>
              </a:lnSpc>
              <a:buClrTx/>
              <a:buSzTx/>
              <a:buFontTx/>
            </a:pPr>
            <a:r>
              <a:rPr lang="en-US" altLang="zh-CN">
                <a:latin typeface="Calibri" panose="020F0502020204030204" charset="0"/>
                <a:cs typeface="Calibri" panose="020F0502020204030204" charset="0"/>
                <a:sym typeface="+mn-ea"/>
              </a:rPr>
              <a:t>​​1. Architecture Enhancement </a:t>
            </a:r>
            <a:r>
              <a:rPr lang="en-US" altLang="zh-CN" b="1">
                <a:solidFill>
                  <a:schemeClr val="tx1">
                    <a:lumMod val="65000"/>
                    <a:lumOff val="35000"/>
                  </a:schemeClr>
                </a:solidFill>
                <a:latin typeface="Calibri" panose="020F0502020204030204" charset="0"/>
                <a:cs typeface="Calibri" panose="020F0502020204030204" charset="0"/>
                <a:sym typeface="+mn-ea"/>
              </a:rPr>
              <a:t>&gt; </a:t>
            </a:r>
            <a:r>
              <a:rPr lang="en-US" altLang="zh-CN">
                <a:latin typeface="Calibri" panose="020F0502020204030204" charset="0"/>
                <a:cs typeface="Calibri" panose="020F0502020204030204" charset="0"/>
                <a:sym typeface="+mn-ea"/>
              </a:rPr>
              <a:t>​​Transformer Integration​​</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The Swin Transformer module is introduced to capture long-range spatial dependencies.</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Construction of</a:t>
            </a:r>
            <a:r>
              <a:rPr lang="en-US" altLang="zh-CN">
                <a:latin typeface="Calibri" panose="020F0502020204030204" charset="0"/>
                <a:cs typeface="Calibri" panose="020F0502020204030204" charset="0"/>
                <a:sym typeface="+mn-ea"/>
              </a:rPr>
              <a:t> hybrid CNN-Transformer architecture to improve the adaptability of complex scenes.</a:t>
            </a:r>
            <a:endParaRPr lang="en-US" altLang="zh-CN">
              <a:latin typeface="Calibri" panose="020F0502020204030204" charset="0"/>
              <a:cs typeface="Calibri" panose="020F0502020204030204" charset="0"/>
            </a:endParaRPr>
          </a:p>
          <a:p>
            <a:pPr indent="0" algn="just">
              <a:lnSpc>
                <a:spcPct val="100000"/>
              </a:lnSpc>
              <a:buClrTx/>
              <a:buSzTx/>
              <a:buFont typeface="Wingdings" panose="05000000000000000000" charset="0"/>
              <a:buNone/>
            </a:pPr>
            <a:r>
              <a:rPr lang="en-US" altLang="zh-CN">
                <a:latin typeface="Calibri" panose="020F0502020204030204" charset="0"/>
                <a:cs typeface="Calibri" panose="020F0502020204030204" charset="0"/>
                <a:sym typeface="+mn-ea"/>
              </a:rPr>
              <a:t>2. Data Augmentation</a:t>
            </a:r>
            <a:r>
              <a:rPr lang="en-US" altLang="zh-CN">
                <a:latin typeface="Calibri" panose="020F0502020204030204" charset="0"/>
                <a:cs typeface="Calibri" panose="020F0502020204030204" charset="0"/>
                <a:sym typeface="+mn-ea"/>
              </a:rPr>
              <a:t> </a:t>
            </a:r>
            <a:r>
              <a:rPr lang="en-US" altLang="zh-CN" b="1">
                <a:solidFill>
                  <a:schemeClr val="tx1">
                    <a:lumMod val="65000"/>
                    <a:lumOff val="35000"/>
                  </a:schemeClr>
                </a:solidFill>
                <a:latin typeface="Calibri" panose="020F0502020204030204" charset="0"/>
                <a:cs typeface="Calibri" panose="020F0502020204030204" charset="0"/>
                <a:sym typeface="+mn-ea"/>
              </a:rPr>
              <a:t>&gt; </a:t>
            </a:r>
            <a:r>
              <a:rPr lang="en-US" altLang="zh-CN">
                <a:latin typeface="Calibri" panose="020F0502020204030204" charset="0"/>
                <a:cs typeface="Calibri" panose="020F0502020204030204" charset="0"/>
                <a:sym typeface="+mn-ea"/>
              </a:rPr>
              <a:t>Training on multi-source heterogeneous data.</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Integrate the hyperspectral satellite data of Sentinel-2.</a:t>
            </a:r>
            <a:endParaRPr lang="en-US" altLang="zh-CN">
              <a:latin typeface="Calibri" panose="020F0502020204030204" charset="0"/>
              <a:cs typeface="Calibri" panose="020F0502020204030204" charset="0"/>
              <a:sym typeface="+mn-ea"/>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Including meteorological data of humidity and wind speed and ​​terrain data (DEM).</a:t>
            </a:r>
            <a:endParaRPr lang="en-US" altLang="zh-CN">
              <a:latin typeface="Calibri" panose="020F0502020204030204" charset="0"/>
              <a:cs typeface="Calibri" panose="020F0502020204030204" charset="0"/>
              <a:sym typeface="+mn-ea"/>
            </a:endParaRPr>
          </a:p>
          <a:p>
            <a:pPr algn="just">
              <a:lnSpc>
                <a:spcPct val="100000"/>
              </a:lnSpc>
              <a:buClrTx/>
              <a:buSzTx/>
              <a:buFontTx/>
            </a:pPr>
            <a:r>
              <a:rPr lang="en-US" altLang="zh-CN">
                <a:latin typeface="Calibri" panose="020F0502020204030204" charset="0"/>
                <a:cs typeface="Calibri" panose="020F0502020204030204" charset="0"/>
                <a:sym typeface="+mn-ea"/>
              </a:rPr>
              <a:t>3. Deployment optimization</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Support edge device deployment.</a:t>
            </a:r>
            <a:endParaRPr lang="en-US" altLang="zh-CN">
              <a:latin typeface="Calibri" panose="020F0502020204030204" charset="0"/>
              <a:cs typeface="Calibri" panose="020F0502020204030204" charset="0"/>
            </a:endParaRPr>
          </a:p>
          <a:p>
            <a:pPr marL="342900" indent="-342900" algn="just">
              <a:lnSpc>
                <a:spcPct val="100000"/>
              </a:lnSpc>
              <a:buClrTx/>
              <a:buSzTx/>
              <a:buFont typeface="Wingdings" panose="05000000000000000000" charset="0"/>
              <a:buChar char="Ø"/>
            </a:pPr>
            <a:r>
              <a:rPr lang="en-US" altLang="zh-CN">
                <a:latin typeface="Calibri" panose="020F0502020204030204" charset="0"/>
                <a:cs typeface="Calibri" panose="020F0502020204030204" charset="0"/>
                <a:sym typeface="+mn-ea"/>
              </a:rPr>
              <a:t>Integrated satellites, Unmanned aerial vehicle (Uavs) and ground monitoring stations for coordinated early warning.</a:t>
            </a:r>
            <a:endParaRPr lang="zh-CN" altLang="en-US">
              <a:sym typeface="+mn-ea"/>
            </a:endParaRPr>
          </a:p>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Forests as a crucial component for maintaining the ecological balance of the Earth</a:t>
            </a:r>
            <a:r>
              <a:rPr lang="zh-CN" altLang="en-US"/>
              <a:t>，</a:t>
            </a:r>
            <a:r>
              <a:rPr lang="en-US" altLang="zh-CN"/>
              <a:t>encompass abundant natural resources and offer the environment requisite for human survival.   As indicated by statistics from the Global Wildfire Information System, the average burned area of each wildfire amounts to as high as 20 hectares, and over 25,000 hectares of forest are devastated by wildfires annually.  Hence, detecting the location and severity of forest fires rapidly and precisely is an essential measure to alleviate their detrimental effects.</a:t>
            </a:r>
            <a:endParaRPr lang="en-US" altLang="zh-CN"/>
          </a:p>
          <a:p>
            <a:r>
              <a:rPr lang="en-US" altLang="zh-CN"/>
              <a:t>Although the traditional monitoring methods, such as ground sensors and drone patrols have reduced the incidence of forest fires to some extent, they are still limited by factors such as response speed and coverage.</a:t>
            </a:r>
            <a:endParaRPr lang="en-US" altLang="zh-CN"/>
          </a:p>
          <a:p>
            <a:r>
              <a:rPr lang="en-US" altLang="zh-CN"/>
              <a:t>Meanwhile, to the relatively low spatial resolution of imagery and the diverse manifestations of areas affected by fires, it is challenging to directly determine the exact location and severity of fires based on satellite imagery data alone.</a:t>
            </a:r>
            <a:endParaRPr lang="en-US" altLang="zh-CN"/>
          </a:p>
          <a:p>
            <a:r>
              <a:rPr lang="en-US" altLang="zh-CN"/>
              <a:t>The application of </a:t>
            </a:r>
            <a:r>
              <a:rPr lang="en-US" altLang="zh-CN"/>
              <a:t>deep learning techniques, in particular YOLO algorithm, has yielded significant outcomes in the domains of image classification and target detection, which has brought new opportunities for remote sensing fire detection.</a:t>
            </a:r>
            <a:endParaRPr lang="en-US" altLang="zh-CN"/>
          </a:p>
          <a:p>
            <a:endParaRPr lang="en-US" altLang="zh-CN"/>
          </a:p>
          <a:p>
            <a:r>
              <a:rPr lang="zh-CN" altLang="en-US"/>
              <a:t>森林是维持地球生态平衡的一个重要组成部分，拥有丰富的自然资源，并提供人类生存所必需的环境。根据全球野火信息系统（</a:t>
            </a:r>
            <a:r>
              <a:rPr lang="en-US" altLang="zh-CN"/>
              <a:t>Global Wildfire Information System</a:t>
            </a:r>
            <a:r>
              <a:rPr lang="zh-CN" altLang="en-US"/>
              <a:t>）的统计，平均每场野火的烧毁面积高达</a:t>
            </a:r>
            <a:r>
              <a:rPr lang="en-US" altLang="zh-CN"/>
              <a:t>20</a:t>
            </a:r>
            <a:r>
              <a:rPr lang="zh-CN" altLang="en-US"/>
              <a:t>公顷，每年有超过</a:t>
            </a:r>
            <a:r>
              <a:rPr lang="en-US" altLang="zh-CN"/>
              <a:t>2.5</a:t>
            </a:r>
            <a:r>
              <a:rPr lang="zh-CN" altLang="en-US"/>
              <a:t>万公顷的森林被野火摧毁。因此，迅速准确地探测森林火灾的位置和严重程度是减轻其有害影响的必要措施。</a:t>
            </a:r>
            <a:endParaRPr lang="zh-CN" altLang="en-US"/>
          </a:p>
          <a:p>
            <a:r>
              <a:rPr lang="zh-CN" altLang="en-US"/>
              <a:t>虽然地面传感器、无人机巡逻等传统监测方法在一定程度上降低了森林火灾的发生率，但仍受到响应速度和覆盖范围等因素的限制。</a:t>
            </a:r>
            <a:endParaRPr lang="en-US" altLang="zh-CN"/>
          </a:p>
          <a:p>
            <a:r>
              <a:rPr lang="zh-CN" altLang="en-US"/>
              <a:t>同时，由于影像空间分辨率较低，火灾影响区域表现多样，仅凭卫星影像数据直接确定火灾的准确位置和严重程度具有一定的挑战性。</a:t>
            </a:r>
            <a:endParaRPr lang="en-US" altLang="zh-CN"/>
          </a:p>
          <a:p>
            <a:r>
              <a:rPr lang="zh-CN" altLang="en-US"/>
              <a:t>深度</a:t>
            </a:r>
            <a:r>
              <a:rPr lang="zh-CN" altLang="en-US"/>
              <a:t>学习技术特别是</a:t>
            </a:r>
            <a:r>
              <a:rPr lang="en-US" altLang="zh-CN"/>
              <a:t>YOLO</a:t>
            </a:r>
            <a:r>
              <a:rPr lang="zh-CN" altLang="en-US"/>
              <a:t>算法在图像分类和目标检测领域的应用取得了显著成果，为遥感火灾检测带来了新的机遇。</a:t>
            </a:r>
            <a:endParaRPr lang="zh-CN" altLang="en-US"/>
          </a:p>
          <a:p>
            <a:endParaRPr lang="zh-CN" altLang="en-US"/>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lgn="just" fontAlgn="auto">
              <a:lnSpc>
                <a:spcPct val="160000"/>
              </a:lnSpc>
              <a:buClrTx/>
              <a:buSzTx/>
              <a:buFontTx/>
            </a:pPr>
            <a:r>
              <a:rPr lang="en-US" altLang="zh-CN" b="1">
                <a:solidFill>
                  <a:schemeClr val="tx1">
                    <a:lumMod val="85000"/>
                    <a:lumOff val="15000"/>
                  </a:schemeClr>
                </a:solidFill>
                <a:sym typeface="+mn-ea"/>
              </a:rPr>
              <a:t>Let's understand the architecture of YOLOv5...</a:t>
            </a: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1. Backbone</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Focus: Expands input channels via slicing and downsampling, reducing computational costs while preserving spatial details.</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BottleneckCSP</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4: Cross-stage residual structure for enhanced feature reuse</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SPP: Enables multi-scale feature fusion, improving robustness to variations in wildfire sizes.</a:t>
            </a:r>
            <a:endParaRPr lang="en-US" altLang="zh-CN" b="1">
              <a:solidFill>
                <a:schemeClr val="tx1">
                  <a:lumMod val="85000"/>
                  <a:lumOff val="15000"/>
                </a:schemeClr>
              </a:solidFill>
              <a:sym typeface="+mn-ea"/>
            </a:endParaRPr>
          </a:p>
          <a:p>
            <a:pPr indent="0" algn="just" fontAlgn="auto">
              <a:lnSpc>
                <a:spcPct val="160000"/>
              </a:lnSpc>
              <a:buClrTx/>
              <a:buSzTx/>
              <a:buFont typeface="Wingdings" panose="05000000000000000000" charset="0"/>
              <a:buNone/>
            </a:pP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2. Neck</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FPN+PAN: Bidirectional feature pyramid, fusing deep and shallow features.</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Concatenate: Cross-layer feature concatenation</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UpSample: Upsample the recovery resolution.</a:t>
            </a:r>
            <a:endParaRPr lang="en-US" altLang="zh-CN" b="1">
              <a:solidFill>
                <a:schemeClr val="tx1">
                  <a:lumMod val="85000"/>
                  <a:lumOff val="15000"/>
                </a:schemeClr>
              </a:solidFill>
              <a:sym typeface="+mn-ea"/>
            </a:endParaRPr>
          </a:p>
          <a:p>
            <a:pPr indent="0" algn="just" fontAlgn="auto">
              <a:lnSpc>
                <a:spcPct val="160000"/>
              </a:lnSpc>
              <a:buClrTx/>
              <a:buSzTx/>
              <a:buFont typeface="Wingdings" panose="05000000000000000000" charset="0"/>
              <a:buNone/>
            </a:pPr>
            <a:endParaRPr lang="en-US" altLang="zh-CN" b="1">
              <a:solidFill>
                <a:schemeClr val="tx1">
                  <a:lumMod val="85000"/>
                  <a:lumOff val="15000"/>
                </a:schemeClr>
              </a:solidFill>
              <a:sym typeface="+mn-ea"/>
            </a:endParaRPr>
          </a:p>
          <a:p>
            <a:pPr indent="0" algn="just" fontAlgn="auto">
              <a:lnSpc>
                <a:spcPct val="160000"/>
              </a:lnSpc>
              <a:buClrTx/>
              <a:buSzTx/>
              <a:buFontTx/>
            </a:pPr>
            <a:r>
              <a:rPr lang="en-US" altLang="zh-CN" b="1">
                <a:solidFill>
                  <a:schemeClr val="tx1">
                    <a:lumMod val="85000"/>
                    <a:lumOff val="15000"/>
                  </a:schemeClr>
                </a:solidFill>
                <a:sym typeface="+mn-ea"/>
              </a:rPr>
              <a:t>3. Head</a:t>
            </a:r>
            <a:endParaRPr lang="en-US" altLang="zh-CN" b="1">
              <a:solidFill>
                <a:schemeClr val="tx1">
                  <a:lumMod val="85000"/>
                  <a:lumOff val="15000"/>
                </a:schemeClr>
              </a:solidFill>
              <a:sym typeface="+mn-ea"/>
            </a:endParaRPr>
          </a:p>
          <a:p>
            <a:pPr marL="171450" indent="-171450" algn="just" fontAlgn="auto">
              <a:lnSpc>
                <a:spcPct val="160000"/>
              </a:lnSpc>
              <a:buClrTx/>
              <a:buSzTx/>
              <a:buFont typeface="Wingdings" panose="05000000000000000000" charset="0"/>
              <a:buChar char="Ø"/>
            </a:pPr>
            <a:r>
              <a:rPr lang="en-US" altLang="zh-CN" b="1">
                <a:solidFill>
                  <a:schemeClr val="tx1">
                    <a:lumMod val="85000"/>
                    <a:lumOff val="15000"/>
                  </a:schemeClr>
                </a:solidFill>
                <a:sym typeface="+mn-ea"/>
              </a:rPr>
              <a:t>Detection Layers: 1</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1 convolution </a:t>
            </a:r>
            <a:r>
              <a:rPr lang="en-US" altLang="en-US" b="1">
                <a:solidFill>
                  <a:schemeClr val="tx1">
                    <a:lumMod val="85000"/>
                    <a:lumOff val="15000"/>
                  </a:schemeClr>
                </a:solidFill>
                <a:sym typeface="+mn-ea"/>
              </a:rPr>
              <a:t>×</a:t>
            </a:r>
            <a:r>
              <a:rPr lang="en-US" altLang="zh-CN" b="1">
                <a:solidFill>
                  <a:schemeClr val="tx1">
                    <a:lumMod val="85000"/>
                    <a:lumOff val="15000"/>
                  </a:schemeClr>
                </a:solidFill>
                <a:sym typeface="+mn-ea"/>
              </a:rPr>
              <a:t>3, output classification and positioning results.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t>1. Single-stage Detection Framework</a:t>
            </a:r>
            <a:r>
              <a:rPr lang="en-US" altLang="zh-CN"/>
              <a:t>: YOLOv5 adopts a single-stage detection mechanism, performing object localization and classification in a single forward pass, which eliminates the need for region proposal generation, significantly improving inference speed. It's a critical feature for real-time fire monitoring scenarios.</a:t>
            </a:r>
            <a:endParaRPr lang="en-US" altLang="zh-CN"/>
          </a:p>
          <a:p>
            <a:r>
              <a:rPr lang="en-US" altLang="zh-CN" b="1"/>
              <a:t>2. Efficient Network Architecture Design</a:t>
            </a:r>
            <a:r>
              <a:rPr lang="en-US" altLang="zh-CN"/>
              <a:t>: It effectively reduces the computational complexity while maintaining high accuracy.</a:t>
            </a:r>
            <a:endParaRPr lang="en-US" altLang="zh-CN"/>
          </a:p>
          <a:p>
            <a:r>
              <a:rPr lang="en-US" altLang="zh-CN" b="1"/>
              <a:t>3. </a:t>
            </a:r>
            <a:r>
              <a:rPr lang="en-US" altLang="zh-CN" b="1"/>
              <a:t> Dynamic Anchor Box Optimization</a:t>
            </a:r>
            <a:r>
              <a:rPr lang="zh-CN" altLang="en-US"/>
              <a:t>：</a:t>
            </a:r>
            <a:r>
              <a:rPr lang="en-US" altLang="zh-CN"/>
              <a:t>YOLOv5 automatically optimizes anchor box dimensions during training, adjusting prior box ratios based on dataset characteristics. Compared to models with fixed anchors YOLOv3, this allows better adaptation to the shapes and distributions of wildfire targets in satellite imagery.</a:t>
            </a:r>
            <a:endParaRPr lang="en-US" altLang="zh-CN"/>
          </a:p>
          <a:p>
            <a:r>
              <a:rPr lang="en-US" altLang="zh-CN" b="1"/>
              <a:t>4.</a:t>
            </a:r>
            <a:r>
              <a:rPr lang="en-US" altLang="zh-CN" b="1"/>
              <a:t>  End-to-End Training and Inference</a:t>
            </a:r>
            <a:r>
              <a:rPr lang="en-US" altLang="zh-CN"/>
              <a:t>: YOLOv5 provides a comprehensive end-to-end optimization pipeline, from Mosaic augmentation to CIoU Loss. The CIoU Loss incorporates not only overlap area but also penalties for center distance and aspect ratio, improving bounding box regression accuracy.</a:t>
            </a:r>
            <a:endParaRPr lang="en-US" altLang="zh-CN"/>
          </a:p>
          <a:p>
            <a:endParaRPr lang="en-US" altLang="zh-CN"/>
          </a:p>
          <a:p>
            <a:r>
              <a:rPr lang="en-US" altLang="zh-CN"/>
              <a:t>1. </a:t>
            </a:r>
            <a:r>
              <a:rPr lang="zh-CN" altLang="en-US"/>
              <a:t>单阶段检测框架：</a:t>
            </a:r>
            <a:r>
              <a:rPr lang="en-US" altLang="zh-CN"/>
              <a:t>YOLOv5</a:t>
            </a:r>
            <a:r>
              <a:rPr lang="zh-CN" altLang="en-US"/>
              <a:t>采用单阶段检测机制，在单次前向遍历中完成目标定位和分类，无需生成区域建议框，显著提高了推理速度。它是实时火灾监控场景的关键特性。</a:t>
            </a:r>
            <a:endParaRPr lang="zh-CN" altLang="en-US"/>
          </a:p>
          <a:p>
            <a:r>
              <a:rPr lang="en-US" altLang="zh-CN"/>
              <a:t>2. </a:t>
            </a:r>
            <a:r>
              <a:rPr lang="zh-CN" altLang="en-US"/>
              <a:t>高效的网络架构设计：在保持高精度的同时有效降低了计算复杂度。</a:t>
            </a:r>
            <a:endParaRPr lang="zh-CN" altLang="en-US"/>
          </a:p>
          <a:p>
            <a:r>
              <a:rPr lang="en-US" altLang="zh-CN"/>
              <a:t>3.  </a:t>
            </a:r>
            <a:r>
              <a:rPr lang="zh-CN" altLang="en-US"/>
              <a:t>动态锚框优化：</a:t>
            </a:r>
            <a:r>
              <a:rPr lang="en-US" altLang="zh-CN"/>
              <a:t>YOLOv5</a:t>
            </a:r>
            <a:r>
              <a:rPr lang="zh-CN" altLang="en-US"/>
              <a:t>在训练过程中自动优化锚框尺寸，根据数据集特征调整先验框比例。与锚点固定的</a:t>
            </a:r>
            <a:r>
              <a:rPr lang="en-US" altLang="zh-CN"/>
              <a:t>YOLOv3</a:t>
            </a:r>
            <a:r>
              <a:rPr lang="zh-CN" altLang="en-US"/>
              <a:t>模型相比，可以更好地适应卫星图像中野火目标的形状和分布。</a:t>
            </a:r>
            <a:endParaRPr lang="zh-CN" altLang="en-US"/>
          </a:p>
          <a:p>
            <a:r>
              <a:rPr lang="en-US" altLang="zh-CN"/>
              <a:t>4.  </a:t>
            </a:r>
            <a:r>
              <a:rPr lang="zh-CN" altLang="en-US"/>
              <a:t>端到端训练和推理：</a:t>
            </a:r>
            <a:r>
              <a:rPr lang="en-US" altLang="zh-CN"/>
              <a:t>YOLOv5</a:t>
            </a:r>
            <a:r>
              <a:rPr lang="zh-CN" altLang="en-US"/>
              <a:t>提供了一个全面的端到端优化管道，从马赛克增强到</a:t>
            </a:r>
            <a:r>
              <a:rPr lang="en-US" altLang="zh-CN"/>
              <a:t>CIoU</a:t>
            </a:r>
            <a:r>
              <a:rPr lang="zh-CN" altLang="en-US"/>
              <a:t>损失。</a:t>
            </a:r>
            <a:r>
              <a:rPr lang="en-US" altLang="zh-CN"/>
              <a:t>CIoU</a:t>
            </a:r>
            <a:r>
              <a:rPr lang="zh-CN" altLang="en-US"/>
              <a:t>损失不仅包含重叠区域，还包含对中心距离和长宽比的惩罚，提高了边界框回归精度。</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1. </a:t>
            </a:r>
            <a:r>
              <a:rPr lang="en-US" altLang="zh-CN">
                <a:sym typeface="+mn-ea"/>
              </a:rPr>
              <a:t>Multi-scale Feature Fusion</a:t>
            </a:r>
            <a:r>
              <a:rPr lang="en-US" altLang="zh-CN">
                <a:sym typeface="+mn-ea"/>
              </a:rPr>
              <a:t>n</a:t>
            </a:r>
            <a:r>
              <a:rPr lang="zh-CN" altLang="en-US">
                <a:sym typeface="+mn-ea"/>
              </a:rPr>
              <a:t>：</a:t>
            </a:r>
            <a:r>
              <a:rPr lang="en-US" altLang="zh-CN">
                <a:sym typeface="+mn-ea"/>
              </a:rPr>
              <a:t> </a:t>
            </a:r>
            <a:r>
              <a:rPr lang="en-US" altLang="zh-CN"/>
              <a:t>By integrating FPN (Feature Pyramid Network) and PAN (Path Aggregation Network), YOLOv5 achieves multi-scale feature fusion. This enables effective detection of wildfires at varying scales in satellite imagery (e.g., small initial fires, spreading mid-sized fires, and large canopy fires), which is essential for dynamic forest fire monitoring.</a:t>
            </a:r>
            <a:endParaRPr lang="en-US" altLang="zh-CN"/>
          </a:p>
          <a:p>
            <a:r>
              <a:rPr lang="en-US" altLang="zh-CN"/>
              <a:t>2.</a:t>
            </a:r>
            <a:r>
              <a:rPr lang="en-US" altLang="zh-CN">
                <a:sym typeface="+mn-ea"/>
              </a:rPr>
              <a:t>Highly Modular Architecture</a:t>
            </a:r>
            <a:r>
              <a:rPr lang="zh-CN" altLang="en-US">
                <a:sym typeface="+mn-ea"/>
              </a:rPr>
              <a:t>：</a:t>
            </a:r>
            <a:r>
              <a:rPr lang="en-US" altLang="zh-CN"/>
              <a:t>YOLOv5’s architecture (Backbone, Neck, Head) is highly modular, allowing flexible replacement or enhancement of specific components. For instance, in this project, the integration of GhostConv to reduce parameters, CBAM attention mechanisms to improve feature focus, and the SPPFire module for optimized multi-scale pooling all leverage its modular design.</a:t>
            </a:r>
            <a:endParaRPr lang="en-US" altLang="zh-CN"/>
          </a:p>
          <a:p>
            <a:r>
              <a:rPr lang="en-US" altLang="zh-CN"/>
              <a:t>2.</a:t>
            </a:r>
            <a:r>
              <a:rPr lang="en-US" altLang="zh-CN">
                <a:sym typeface="+mn-ea"/>
              </a:rPr>
              <a:t>Strong Initial Feature Extraction Capability: </a:t>
            </a:r>
            <a:r>
              <a:rPr lang="en-US" altLang="zh-CN"/>
              <a:t>YOLOv5’s pre-trained weights on large-scale datasets like COCO provide robust initial feature extraction capabilities. Transfer learning enables rapid adaptation to satellite-based wildfire detection tasks, reducing training time and data requirements.</a:t>
            </a:r>
            <a:endParaRPr lang="en-US" altLang="zh-CN"/>
          </a:p>
          <a:p>
            <a:r>
              <a:rPr lang="en-US" altLang="zh-CN" b="1"/>
              <a:t>YOLOv5s, the most lightweight variant of the YOLOv5 series, maintains high detection accuracy while significantly reducing computational complexity. This is particularly critical for satellite image processing tasks, which involve large data volumes and require near-real-time analysis. Its lightweight nature also makes it suitable for deployment on resource-constrained edge devices, such as drones or low-power monitoring stations.</a:t>
            </a:r>
            <a:endParaRPr lang="en-US" altLang="zh-CN" b="1"/>
          </a:p>
          <a:p>
            <a:endParaRPr lang="en-US" altLang="zh-CN" b="1"/>
          </a:p>
          <a:p>
            <a:r>
              <a:rPr lang="en-US" altLang="zh-CN"/>
              <a:t>1. </a:t>
            </a:r>
            <a:r>
              <a:rPr lang="zh-CN" altLang="en-US">
                <a:sym typeface="+mn-ea"/>
              </a:rPr>
              <a:t>多尺度特征融合</a:t>
            </a:r>
            <a:r>
              <a:rPr lang="en-US" altLang="zh-CN"/>
              <a:t>: YOLOv5</a:t>
            </a:r>
            <a:r>
              <a:rPr lang="zh-CN" altLang="en-US"/>
              <a:t>通过结合</a:t>
            </a:r>
            <a:r>
              <a:rPr lang="en-US" altLang="zh-CN"/>
              <a:t>FPN</a:t>
            </a:r>
            <a:r>
              <a:rPr lang="zh-CN" altLang="en-US"/>
              <a:t>（特征金字塔网络）和</a:t>
            </a:r>
            <a:r>
              <a:rPr lang="en-US" altLang="zh-CN"/>
              <a:t>PAN</a:t>
            </a:r>
            <a:r>
              <a:rPr lang="zh-CN" altLang="en-US"/>
              <a:t>（路径聚合网络），实现了多尺度特征融合，能够有效捕捉卫星图像中不同规模的火灾特征（如初期小火、蔓延中的中火和大型林冠火）。这一特性对森林火灾动态监测至关重要。</a:t>
            </a:r>
            <a:endParaRPr lang="en-US" altLang="zh-CN"/>
          </a:p>
          <a:p>
            <a:r>
              <a:rPr lang="en-US" altLang="zh-CN"/>
              <a:t>2. </a:t>
            </a:r>
            <a:r>
              <a:rPr lang="zh-CN" altLang="en-US"/>
              <a:t>高度模块化特性</a:t>
            </a:r>
            <a:r>
              <a:rPr lang="en-US" altLang="zh-CN"/>
              <a:t>: YOLOv5</a:t>
            </a:r>
            <a:r>
              <a:rPr lang="zh-CN" altLang="en-US"/>
              <a:t>的架构（</a:t>
            </a:r>
            <a:r>
              <a:rPr lang="en-US" altLang="zh-CN"/>
              <a:t>Backbone</a:t>
            </a:r>
            <a:r>
              <a:rPr lang="zh-CN" altLang="en-US"/>
              <a:t>、</a:t>
            </a:r>
            <a:r>
              <a:rPr lang="en-US" altLang="zh-CN"/>
              <a:t>Neck</a:t>
            </a:r>
            <a:r>
              <a:rPr lang="zh-CN" altLang="en-US"/>
              <a:t>、</a:t>
            </a:r>
            <a:r>
              <a:rPr lang="en-US" altLang="zh-CN"/>
              <a:t>Head</a:t>
            </a:r>
            <a:r>
              <a:rPr lang="zh-CN" altLang="en-US"/>
              <a:t>）具有高度模块化特性，允许灵活替换或增强特定组件。例如，在本项目中，通过引入</a:t>
            </a:r>
            <a:r>
              <a:rPr lang="en-US" altLang="zh-CN"/>
              <a:t>GhostConv</a:t>
            </a:r>
            <a:r>
              <a:rPr lang="zh-CN" altLang="en-US"/>
              <a:t>降低参数量、集成</a:t>
            </a:r>
            <a:r>
              <a:rPr lang="en-US" altLang="zh-CN"/>
              <a:t>CBAM</a:t>
            </a:r>
            <a:r>
              <a:rPr lang="zh-CN" altLang="en-US"/>
              <a:t>注意力机制增强特征聚焦能力，以及设计</a:t>
            </a:r>
            <a:r>
              <a:rPr lang="en-US" altLang="zh-CN"/>
              <a:t>SPPFire</a:t>
            </a:r>
            <a:r>
              <a:rPr lang="zh-CN" altLang="en-US"/>
              <a:t>模块优化多尺度池化，均得益于其模块化设计。</a:t>
            </a:r>
            <a:endParaRPr lang="zh-CN" altLang="en-US"/>
          </a:p>
          <a:p>
            <a:r>
              <a:rPr lang="en-US" altLang="zh-CN"/>
              <a:t>3. </a:t>
            </a:r>
            <a:r>
              <a:rPr lang="zh-CN" altLang="en-US"/>
              <a:t>强大的特征提取能力：</a:t>
            </a:r>
            <a:r>
              <a:rPr lang="en-US" altLang="zh-CN"/>
              <a:t>YOLOv5</a:t>
            </a:r>
            <a:r>
              <a:rPr lang="zh-CN" altLang="en-US"/>
              <a:t>在</a:t>
            </a:r>
            <a:r>
              <a:rPr lang="en-US" altLang="zh-CN"/>
              <a:t>COCO</a:t>
            </a:r>
            <a:r>
              <a:rPr lang="zh-CN" altLang="en-US"/>
              <a:t>等大型通用数据集上的预训练权重为模型提供了强大的初始特征提取能力，通过迁移学习可快速适配卫星图像的火灾检测任务，减少训练时间和数据需求。</a:t>
            </a:r>
            <a:endParaRPr lang="zh-CN" altLang="en-US"/>
          </a:p>
          <a:p>
            <a:r>
              <a:rPr lang="en-US" altLang="zh-CN" b="1"/>
              <a:t>YOLOv5s</a:t>
            </a:r>
            <a:r>
              <a:rPr lang="zh-CN" altLang="en-US" b="1"/>
              <a:t>作为</a:t>
            </a:r>
            <a:r>
              <a:rPr lang="en-US" altLang="zh-CN" b="1"/>
              <a:t>YOLOv5</a:t>
            </a:r>
            <a:r>
              <a:rPr lang="zh-CN" altLang="en-US" b="1"/>
              <a:t>系列中最轻量的版本，在保持较高检测精度的同时显著降低了计算复杂度。这对于卫星图像处理任务尤为重要，因为卫星数据量大且需要实时或近实时处理。此外，其轻量化特性使其更适合部署在资源受限的边缘设备（如无人机或低功耗监测站）中。</a:t>
            </a:r>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This proposed project intends to use the Wildfire Prediction Dataset (Satellite Images) from Kaggle for the object detection problem of wildfire images. The dataset is derived from satellite images of areas that have previously experienced wildfires in Canada and is divided into two classes: fire and no-fire. The fire class contains forest and mountain regions or images with invisible black flames or gray smoke clouds. In contrast, the no-fire class contains images of forests and cities from different angles. The random samples of images both classes in the Wildfire dataset are shown in Figure.</a:t>
            </a:r>
            <a:endParaRPr lang="en-US" altLang="zh-CN"/>
          </a:p>
          <a:p>
            <a:r>
              <a:rPr lang="en-US" altLang="zh-CN"/>
              <a:t>There are a total of 42,850 images in the Wildfire dataset, of which 22,710 are fire examples and the remaining 20,140 belong to the no-fire class, as shown in Table 2. All images have an initial resolution of 350 </a:t>
            </a:r>
            <a:r>
              <a:rPr lang="en-US" altLang="en-US"/>
              <a:t>×</a:t>
            </a:r>
            <a:r>
              <a:rPr lang="en-US" altLang="zh-CN"/>
              <a:t> 350 pixels. </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Based on the original Wildfire data set, this project constructs a high-quality sample set through manual screening. Screening criteria included:</a:t>
            </a:r>
            <a:endParaRPr lang="en-US" altLang="zh-CN"/>
          </a:p>
          <a:p>
            <a:r>
              <a:rPr lang="en-US" altLang="zh-CN"/>
              <a:t>(1) Image clarity: exclude blurred or low-resolution samples.</a:t>
            </a:r>
            <a:endParaRPr lang="en-US" altLang="zh-CN"/>
          </a:p>
          <a:p>
            <a:r>
              <a:rPr lang="en-US" altLang="zh-CN"/>
              <a:t>(2) Label reliability: wildfire images should clearly contain fire or smoke features and no-wildfire images should have no relevant traces.</a:t>
            </a:r>
            <a:endParaRPr lang="en-US" altLang="zh-CN"/>
          </a:p>
          <a:p>
            <a:r>
              <a:rPr lang="en-US" altLang="zh-CN"/>
              <a:t>(3) Scene coverage: it covers diverse backgrounds such as forests, mountains and cities.</a:t>
            </a:r>
            <a:endParaRPr lang="en-US" altLang="zh-CN"/>
          </a:p>
          <a:p>
            <a:r>
              <a:rPr lang="en-US" altLang="zh-CN"/>
              <a:t>After filtering, a total of 400 images were selected, consisting of 200 wildfire samples and 200 non-wildfire samples.   The dataset was deliberately balanced in terms of class distribution to mitigate training bias and facilitate more stable convergence during optimization.   The balanced composition ensures that the model can effectively learn to distinguish between wildfire and no-wildfire scenes, promoting fair and reliable evaluation across all sample types.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21" name="组合 20"/>
          <p:cNvGrpSpPr>
            <a:grpSpLocks noChangeAspect="1"/>
          </p:cNvGrpSpPr>
          <p:nvPr userDrawn="1"/>
        </p:nvGrpSpPr>
        <p:grpSpPr>
          <a:xfrm>
            <a:off x="7914005" y="6318885"/>
            <a:ext cx="4210050" cy="449580"/>
            <a:chOff x="198" y="205"/>
            <a:chExt cx="28024" cy="2996"/>
          </a:xfrm>
        </p:grpSpPr>
        <p:pic>
          <p:nvPicPr>
            <p:cNvPr id="19"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30"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6" name="组合 1"/>
            <p:cNvGrpSpPr>
              <a:grpSpLocks noChangeAspect="1"/>
            </p:cNvGrpSpPr>
            <p:nvPr/>
          </p:nvGrpSpPr>
          <p:grpSpPr>
            <a:xfrm>
              <a:off x="22058" y="495"/>
              <a:ext cx="6165" cy="2446"/>
              <a:chOff x="6530" y="503"/>
              <a:chExt cx="3570" cy="1417"/>
            </a:xfrm>
          </p:grpSpPr>
          <p:pic>
            <p:nvPicPr>
              <p:cNvPr id="17" name="IM 6"/>
              <p:cNvPicPr/>
              <p:nvPr/>
            </p:nvPicPr>
            <p:blipFill>
              <a:blip r:embed="rId4"/>
              <a:stretch>
                <a:fillRect/>
              </a:stretch>
            </p:blipFill>
            <p:spPr>
              <a:xfrm>
                <a:off x="7358" y="503"/>
                <a:ext cx="1919" cy="328"/>
              </a:xfrm>
              <a:prstGeom prst="rect">
                <a:avLst/>
              </a:prstGeom>
            </p:spPr>
          </p:pic>
          <p:pic>
            <p:nvPicPr>
              <p:cNvPr id="18" name="IM 10"/>
              <p:cNvPicPr/>
              <p:nvPr/>
            </p:nvPicPr>
            <p:blipFill>
              <a:blip r:embed="rId5"/>
              <a:stretch>
                <a:fillRect/>
              </a:stretch>
            </p:blipFill>
            <p:spPr>
              <a:xfrm>
                <a:off x="6973" y="1596"/>
                <a:ext cx="2698" cy="324"/>
              </a:xfrm>
              <a:prstGeom prst="rect">
                <a:avLst/>
              </a:prstGeom>
            </p:spPr>
          </p:pic>
          <p:pic>
            <p:nvPicPr>
              <p:cNvPr id="20" name="IM 8"/>
              <p:cNvPicPr/>
              <p:nvPr/>
            </p:nvPicPr>
            <p:blipFill>
              <a:blip r:embed="rId6"/>
              <a:stretch>
                <a:fillRect/>
              </a:stretch>
            </p:blipFill>
            <p:spPr>
              <a:xfrm>
                <a:off x="6530" y="923"/>
                <a:ext cx="3571" cy="570"/>
              </a:xfrm>
              <a:prstGeom prst="rect">
                <a:avLst/>
              </a:prstGeom>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12.png"/><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6" Type="http://schemas.openxmlformats.org/officeDocument/2006/relationships/notesSlide" Target="../notesSlides/notesSlide11.xml"/><Relationship Id="rId15" Type="http://schemas.openxmlformats.org/officeDocument/2006/relationships/slideLayout" Target="../slideLayouts/slideLayout2.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image" Target="../media/image15.jpeg"/><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tags" Target="../tags/tag8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image" Target="../media/image16.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0" Type="http://schemas.openxmlformats.org/officeDocument/2006/relationships/notesSlide" Target="../notesSlides/notesSlide13.xml"/><Relationship Id="rId1" Type="http://schemas.openxmlformats.org/officeDocument/2006/relationships/tags" Target="../tags/tag96.xml"/></Relationships>
</file>

<file path=ppt/slides/_rels/slide1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notesSlide" Target="../notesSlides/notesSlide14.xml"/><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tags" Target="../tags/tag110.xml"/><Relationship Id="rId1" Type="http://schemas.openxmlformats.org/officeDocument/2006/relationships/tags" Target="../tags/tag103.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image" Target="../media/image18.png"/><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0" Type="http://schemas.openxmlformats.org/officeDocument/2006/relationships/notesSlide" Target="../notesSlides/notesSlide15.xml"/><Relationship Id="rId1" Type="http://schemas.openxmlformats.org/officeDocument/2006/relationships/tags" Target="../tags/tag111.xml"/></Relationships>
</file>

<file path=ppt/slides/_rels/slide1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tags" Target="../tags/tag118.xml"/></Relationships>
</file>

<file path=ppt/slides/_rels/slide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tags" Target="../tags/tag123.xml"/></Relationships>
</file>

<file path=ppt/slides/_rels/slide1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tags" Target="../tags/tag128.xml"/></Relationships>
</file>

<file path=ppt/slides/_rels/slide19.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tags" Target="../tags/tag133.xml"/></Relationships>
</file>

<file path=ppt/slides/_rels/slide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40.jpeg"/><Relationship Id="rId7" Type="http://schemas.openxmlformats.org/officeDocument/2006/relationships/image" Target="../media/image39.png"/><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0" Type="http://schemas.openxmlformats.org/officeDocument/2006/relationships/notesSlide" Target="../notesSlides/notesSlide21.xml"/><Relationship Id="rId2" Type="http://schemas.openxmlformats.org/officeDocument/2006/relationships/tags" Target="../tags/tag144.xml"/><Relationship Id="rId19" Type="http://schemas.openxmlformats.org/officeDocument/2006/relationships/slideLayout" Target="../slideLayouts/slideLayout2.xml"/><Relationship Id="rId18" Type="http://schemas.openxmlformats.org/officeDocument/2006/relationships/tags" Target="../tags/tag151.xml"/><Relationship Id="rId17" Type="http://schemas.openxmlformats.org/officeDocument/2006/relationships/tags" Target="../tags/tag150.xml"/><Relationship Id="rId16" Type="http://schemas.openxmlformats.org/officeDocument/2006/relationships/image" Target="../media/image47.svg"/><Relationship Id="rId15" Type="http://schemas.openxmlformats.org/officeDocument/2006/relationships/image" Target="../media/image46.png"/><Relationship Id="rId14" Type="http://schemas.openxmlformats.org/officeDocument/2006/relationships/tags" Target="../tags/tag149.xml"/><Relationship Id="rId13" Type="http://schemas.openxmlformats.org/officeDocument/2006/relationships/image" Target="../media/image45.jpeg"/><Relationship Id="rId12" Type="http://schemas.openxmlformats.org/officeDocument/2006/relationships/image" Target="../media/image44.jpeg"/><Relationship Id="rId11" Type="http://schemas.openxmlformats.org/officeDocument/2006/relationships/image" Target="../media/image43.jpeg"/><Relationship Id="rId10" Type="http://schemas.openxmlformats.org/officeDocument/2006/relationships/image" Target="../media/image42.jpeg"/><Relationship Id="rId1" Type="http://schemas.openxmlformats.org/officeDocument/2006/relationships/tags" Target="../tags/tag143.xml"/></Relationships>
</file>

<file path=ppt/slides/_rels/slide2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tags" Target="../tags/tag15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9" Type="http://schemas.openxmlformats.org/officeDocument/2006/relationships/notesSlide" Target="../notesSlides/notesSlide22.xml"/><Relationship Id="rId18" Type="http://schemas.openxmlformats.org/officeDocument/2006/relationships/slideLayout" Target="../slideLayouts/slideLayout2.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image" Target="../media/image57.png"/><Relationship Id="rId14" Type="http://schemas.openxmlformats.org/officeDocument/2006/relationships/image" Target="../media/image56.png"/><Relationship Id="rId13" Type="http://schemas.openxmlformats.org/officeDocument/2006/relationships/image" Target="../media/image55.png"/><Relationship Id="rId12"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tags" Target="../tags/tag15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hyperlink" Target="https://doi.org/10.1111/coin.12640" TargetMode="External"/><Relationship Id="rId3" Type="http://schemas.openxmlformats.org/officeDocument/2006/relationships/hyperlink" Target="https://doi.org/10.1155/2022/8044390" TargetMode="External"/><Relationship Id="rId2" Type="http://schemas.openxmlformats.org/officeDocument/2006/relationships/hyperlink" Target="https://doi.org/10.1155/2022/5358359" TargetMode="External"/><Relationship Id="rId1" Type="http://schemas.openxmlformats.org/officeDocument/2006/relationships/hyperlink" Target="https://doi.org/10.23919/ELINFOCOM.2019.8706364"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72.xml"/><Relationship Id="rId3" Type="http://schemas.openxmlformats.org/officeDocument/2006/relationships/hyperlink" Target="https://doi.org/10.3390/f15050839" TargetMode="External"/><Relationship Id="rId2" Type="http://schemas.openxmlformats.org/officeDocument/2006/relationships/hyperlink" Target="https://doi.org/10.1080/15481603.2022.2143872" TargetMode="External"/><Relationship Id="rId1" Type="http://schemas.openxmlformats.org/officeDocument/2006/relationships/hyperlink" Target="https://doi.org/10.3390/f12020217"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tags" Target="../tags/tag17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74.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6" Type="http://schemas.openxmlformats.org/officeDocument/2006/relationships/notesSlide" Target="../notesSlides/notesSlide3.xml"/><Relationship Id="rId15" Type="http://schemas.openxmlformats.org/officeDocument/2006/relationships/slideLayout" Target="../slideLayouts/slideLayout2.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image" Target="../media/image7.svg"/><Relationship Id="rId11" Type="http://schemas.openxmlformats.org/officeDocument/2006/relationships/image" Target="../media/image6.png"/><Relationship Id="rId10" Type="http://schemas.openxmlformats.org/officeDocument/2006/relationships/tags" Target="../tags/tag20.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0" Type="http://schemas.openxmlformats.org/officeDocument/2006/relationships/notesSlide" Target="../notesSlides/notesSlide4.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10.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0" Type="http://schemas.openxmlformats.org/officeDocument/2006/relationships/notesSlide" Target="../notesSlides/notesSlide5.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5" Type="http://schemas.openxmlformats.org/officeDocument/2006/relationships/notesSlide" Target="../notesSlides/notesSlide6.xml"/><Relationship Id="rId14" Type="http://schemas.openxmlformats.org/officeDocument/2006/relationships/slideLayout" Target="../slideLayouts/slideLayout2.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image" Target="../media/image11.png"/><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09295" y="3590925"/>
            <a:ext cx="11273155" cy="1430020"/>
          </a:xfrm>
          <a:prstGeom prst="rect">
            <a:avLst/>
          </a:prstGeom>
          <a:noFill/>
        </p:spPr>
        <p:txBody>
          <a:bodyPr wrap="square" rtlCol="0" anchor="t">
            <a:noAutofit/>
          </a:bodyPr>
          <a:p>
            <a:pPr algn="just"/>
            <a:r>
              <a:rPr lang="en-US" altLang="zh-CN" sz="4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 </a:t>
            </a:r>
            <a:r>
              <a:rPr lang="en-US" altLang="zh-CN" sz="4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rPr>
              <a:t>Forest Fire Detection and Severity Assessment Using Improved YOLOv5 on Satellite Imagery</a:t>
            </a:r>
            <a:endParaRPr lang="en-US" altLang="zh-CN" sz="4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endParaRPr>
          </a:p>
        </p:txBody>
      </p:sp>
      <p:sp>
        <p:nvSpPr>
          <p:cNvPr id="9" name="矩形 8"/>
          <p:cNvSpPr/>
          <p:nvPr>
            <p:custDataLst>
              <p:tags r:id="rId1"/>
            </p:custDataLst>
          </p:nvPr>
        </p:nvSpPr>
        <p:spPr>
          <a:xfrm>
            <a:off x="-10160" y="0"/>
            <a:ext cx="1220914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10" name="组合 9"/>
          <p:cNvGrpSpPr>
            <a:grpSpLocks noChangeAspect="1"/>
          </p:cNvGrpSpPr>
          <p:nvPr/>
        </p:nvGrpSpPr>
        <p:grpSpPr>
          <a:xfrm>
            <a:off x="67945" y="63500"/>
            <a:ext cx="5869305" cy="627380"/>
            <a:chOff x="198" y="205"/>
            <a:chExt cx="28024" cy="2996"/>
          </a:xfrm>
        </p:grpSpPr>
        <p:pic>
          <p:nvPicPr>
            <p:cNvPr id="11"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12"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3" name="组合 1"/>
            <p:cNvGrpSpPr>
              <a:grpSpLocks noChangeAspect="1"/>
            </p:cNvGrpSpPr>
            <p:nvPr/>
          </p:nvGrpSpPr>
          <p:grpSpPr>
            <a:xfrm>
              <a:off x="22058" y="495"/>
              <a:ext cx="6165" cy="2446"/>
              <a:chOff x="6530" y="503"/>
              <a:chExt cx="3570" cy="1417"/>
            </a:xfrm>
          </p:grpSpPr>
          <p:pic>
            <p:nvPicPr>
              <p:cNvPr id="14" name="IM 6"/>
              <p:cNvPicPr/>
              <p:nvPr/>
            </p:nvPicPr>
            <p:blipFill>
              <a:blip r:embed="rId4"/>
              <a:stretch>
                <a:fillRect/>
              </a:stretch>
            </p:blipFill>
            <p:spPr>
              <a:xfrm>
                <a:off x="7358" y="503"/>
                <a:ext cx="1919" cy="328"/>
              </a:xfrm>
              <a:prstGeom prst="rect">
                <a:avLst/>
              </a:prstGeom>
            </p:spPr>
          </p:pic>
          <p:pic>
            <p:nvPicPr>
              <p:cNvPr id="15" name="IM 10"/>
              <p:cNvPicPr/>
              <p:nvPr/>
            </p:nvPicPr>
            <p:blipFill>
              <a:blip r:embed="rId5"/>
              <a:stretch>
                <a:fillRect/>
              </a:stretch>
            </p:blipFill>
            <p:spPr>
              <a:xfrm>
                <a:off x="6973" y="1596"/>
                <a:ext cx="2698" cy="324"/>
              </a:xfrm>
              <a:prstGeom prst="rect">
                <a:avLst/>
              </a:prstGeom>
            </p:spPr>
          </p:pic>
          <p:pic>
            <p:nvPicPr>
              <p:cNvPr id="22" name="IM 8"/>
              <p:cNvPicPr/>
              <p:nvPr/>
            </p:nvPicPr>
            <p:blipFill>
              <a:blip r:embed="rId6"/>
              <a:stretch>
                <a:fillRect/>
              </a:stretch>
            </p:blipFill>
            <p:spPr>
              <a:xfrm>
                <a:off x="6530" y="923"/>
                <a:ext cx="3571" cy="570"/>
              </a:xfrm>
              <a:prstGeom prst="rect">
                <a:avLst/>
              </a:prstGeom>
            </p:spPr>
          </p:pic>
        </p:grpSp>
      </p:grpSp>
      <p:sp>
        <p:nvSpPr>
          <p:cNvPr id="5" name="文本框 4"/>
          <p:cNvSpPr txBox="1"/>
          <p:nvPr/>
        </p:nvSpPr>
        <p:spPr>
          <a:xfrm>
            <a:off x="708660" y="1788160"/>
            <a:ext cx="11273790" cy="1802765"/>
          </a:xfrm>
          <a:prstGeom prst="rect">
            <a:avLst/>
          </a:prstGeom>
          <a:noFill/>
        </p:spPr>
        <p:txBody>
          <a:bodyPr wrap="square" rtlCol="0" anchor="t">
            <a:noAutofit/>
          </a:bodyPr>
          <a:p>
            <a:pPr algn="l">
              <a:lnSpc>
                <a:spcPct val="100000"/>
              </a:lnSpc>
            </a:pPr>
            <a:r>
              <a:rPr lang="en-US" altLang="zh-CN" sz="11500" b="1" i="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YOLOv5s-Fire</a:t>
            </a:r>
            <a:endParaRPr lang="en-US" altLang="zh-CN" sz="11500" b="1" i="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endParaRPr>
          </a:p>
        </p:txBody>
      </p:sp>
      <p:sp>
        <p:nvSpPr>
          <p:cNvPr id="4" name="矩形 3"/>
          <p:cNvSpPr/>
          <p:nvPr/>
        </p:nvSpPr>
        <p:spPr>
          <a:xfrm>
            <a:off x="5937885" y="120650"/>
            <a:ext cx="6135370" cy="658495"/>
          </a:xfrm>
          <a:prstGeom prst="rect">
            <a:avLst/>
          </a:prstGeom>
          <a:noFill/>
          <a:ln>
            <a:noFill/>
          </a:ln>
        </p:spPr>
        <p:txBody>
          <a:bodyPr wrap="none" rtlCol="0" anchor="t">
            <a:noAutofit/>
          </a:bodyPr>
          <a:p>
            <a:pPr algn="r">
              <a:lnSpc>
                <a:spcPct val="100000"/>
              </a:lnSpc>
            </a:pPr>
            <a:r>
              <a:rPr lang="en-US" altLang="zh-CN" sz="3200" b="1">
                <a:solidFill>
                  <a:schemeClr val="bg1"/>
                </a:solidFill>
                <a:sym typeface="+mn-ea"/>
              </a:rPr>
              <a:t>202118010402 Qinglian Li (Jane)</a:t>
            </a:r>
            <a:endParaRPr lang="en-US" altLang="zh-CN" sz="3200" b="1">
              <a:solidFill>
                <a:schemeClr val="bg1"/>
              </a:solidFill>
              <a:sym typeface="+mn-ea"/>
            </a:endParaRPr>
          </a:p>
        </p:txBody>
      </p:sp>
      <p:sp>
        <p:nvSpPr>
          <p:cNvPr id="8" name="矩形 7"/>
          <p:cNvSpPr/>
          <p:nvPr>
            <p:custDataLst>
              <p:tags r:id="rId7"/>
            </p:custDataLst>
          </p:nvPr>
        </p:nvSpPr>
        <p:spPr>
          <a:xfrm>
            <a:off x="-1905" y="6023610"/>
            <a:ext cx="12200890" cy="90424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2540" y="6023610"/>
            <a:ext cx="12197080" cy="835025"/>
          </a:xfrm>
          <a:prstGeom prst="rect">
            <a:avLst/>
          </a:prstGeom>
          <a:noFill/>
        </p:spPr>
        <p:txBody>
          <a:bodyPr wrap="square" rtlCol="0" anchor="t">
            <a:noAutofit/>
          </a:bodyPr>
          <a:p>
            <a:pPr algn="ctr">
              <a:buClrTx/>
              <a:buSzTx/>
              <a:buFontTx/>
            </a:pPr>
            <a:r>
              <a:rPr lang="en-US" altLang="zh-CN" sz="2400" b="1">
                <a:solidFill>
                  <a:schemeClr val="bg1">
                    <a:lumMod val="95000"/>
                  </a:schemeClr>
                </a:solidFill>
                <a:sym typeface="+mn-ea"/>
              </a:rPr>
              <a:t>Oxford Brookes University in collaboration with Chengdu University of Technology, BSc Computer Science Supervised by Dr. Irfan Ullah</a:t>
            </a:r>
            <a:endParaRPr lang="en-US" altLang="zh-CN" sz="2400" b="1">
              <a:solidFill>
                <a:schemeClr val="bg1">
                  <a:lumMod val="95000"/>
                </a:schemeClr>
              </a:solidFill>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6"/>
            </p:custDataLst>
          </p:nvPr>
        </p:nvSpPr>
        <p:spPr>
          <a:xfrm>
            <a:off x="241935" y="947420"/>
            <a:ext cx="5119370" cy="815340"/>
          </a:xfrm>
          <a:prstGeom prst="rect">
            <a:avLst/>
          </a:prstGeom>
          <a:noFill/>
        </p:spPr>
        <p:txBody>
          <a:bodyPr wrap="square" rtlCol="0">
            <a:noAutofit/>
          </a:bodyPr>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5208270" y="3060065"/>
            <a:ext cx="1773555"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DataSet Splitting</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7006"/>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021580" y="3706495"/>
            <a:ext cx="6328410" cy="2515870"/>
          </a:xfrm>
          <a:prstGeom prst="bentConnector3">
            <a:avLst>
              <a:gd name="adj1" fmla="val 35410"/>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21" name="矩形 20"/>
          <p:cNvSpPr/>
          <p:nvPr/>
        </p:nvSpPr>
        <p:spPr>
          <a:xfrm>
            <a:off x="5760000" y="1224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Dataset Segmentation</a:t>
            </a:r>
            <a:endParaRPr lang="en-US" altLang="zh-CN" sz="2800">
              <a:solidFill>
                <a:schemeClr val="tx1">
                  <a:lumMod val="65000"/>
                  <a:lumOff val="35000"/>
                </a:schemeClr>
              </a:solidFill>
            </a:endParaRPr>
          </a:p>
        </p:txBody>
      </p:sp>
      <p:graphicFrame>
        <p:nvGraphicFramePr>
          <p:cNvPr id="15" name="表格 14"/>
          <p:cNvGraphicFramePr/>
          <p:nvPr>
            <p:custDataLst>
              <p:tags r:id="rId7"/>
            </p:custDataLst>
          </p:nvPr>
        </p:nvGraphicFramePr>
        <p:xfrm>
          <a:off x="677545" y="4497070"/>
          <a:ext cx="5812155" cy="2194560"/>
        </p:xfrm>
        <a:graphic>
          <a:graphicData uri="http://schemas.openxmlformats.org/drawingml/2006/table">
            <a:tbl>
              <a:tblPr/>
              <a:tblGrid>
                <a:gridCol w="1724660"/>
                <a:gridCol w="1470660"/>
                <a:gridCol w="1416050"/>
                <a:gridCol w="1200785"/>
              </a:tblGrid>
              <a:tr h="548640">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Training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Testing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No-wildfire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latin typeface="Calibri" panose="020F0502020204030204" charset="0"/>
                          <a:ea typeface="宋体" panose="02010600030101010101" pitchFamily="2" charset="-122"/>
                          <a:cs typeface="Calibri" panose="020F0502020204030204" charset="0"/>
                          <a:sym typeface="+mn-ea"/>
                        </a:rPr>
                        <a:t>150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50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Arial" panose="020B0604020202020204"/>
                          <a:cs typeface="Calibri" panose="020F0502020204030204" charset="0"/>
                        </a:rPr>
                        <a:t>300</a:t>
                      </a:r>
                      <a:endParaRPr lang="en-US" altLang="zh-CN" sz="2400">
                        <a:solidFill>
                          <a:schemeClr val="tx1"/>
                        </a:solidFill>
                        <a:latin typeface="Calibri" panose="020F0502020204030204" charset="0"/>
                        <a:ea typeface="Arial" panose="020B0604020202020204"/>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100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400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9" name="文本框 18"/>
          <p:cNvSpPr txBox="1"/>
          <p:nvPr/>
        </p:nvSpPr>
        <p:spPr>
          <a:xfrm>
            <a:off x="734695" y="1845945"/>
            <a:ext cx="3833495" cy="562610"/>
          </a:xfrm>
          <a:prstGeom prst="rect">
            <a:avLst/>
          </a:prstGeom>
          <a:noFill/>
        </p:spPr>
        <p:txBody>
          <a:bodyPr wrap="square" rtlCol="0" anchor="t">
            <a:noAutofit/>
          </a:bodyPr>
          <a:p>
            <a:pPr algn="ctr"/>
            <a:r>
              <a:rPr lang="en-US" altLang="zh-CN" sz="3200">
                <a:solidFill>
                  <a:schemeClr val="tx1">
                    <a:lumMod val="85000"/>
                    <a:lumOff val="15000"/>
                  </a:schemeClr>
                </a:solidFill>
                <a:sym typeface="+mn-ea"/>
              </a:rPr>
              <a:t>Stratified Sampling</a:t>
            </a:r>
            <a:endParaRPr lang="en-US" altLang="zh-CN" sz="3200">
              <a:solidFill>
                <a:schemeClr val="tx1">
                  <a:lumMod val="85000"/>
                  <a:lumOff val="15000"/>
                </a:schemeClr>
              </a:solidFill>
              <a:sym typeface="+mn-ea"/>
            </a:endParaRPr>
          </a:p>
        </p:txBody>
      </p:sp>
      <p:sp>
        <p:nvSpPr>
          <p:cNvPr id="22" name="文本框 21"/>
          <p:cNvSpPr txBox="1"/>
          <p:nvPr/>
        </p:nvSpPr>
        <p:spPr>
          <a:xfrm>
            <a:off x="677545" y="2512060"/>
            <a:ext cx="3999865" cy="791845"/>
          </a:xfrm>
          <a:prstGeom prst="rect">
            <a:avLst/>
          </a:prstGeom>
          <a:noFill/>
        </p:spPr>
        <p:txBody>
          <a:bodyPr wrap="square" rtlCol="0">
            <a:noAutofit/>
          </a:bodyPr>
          <a:p>
            <a:pPr marL="342900" indent="-342900" algn="just">
              <a:buFont typeface="Arial" panose="020B0604020202020204" pitchFamily="34" charset="0"/>
              <a:buChar char="•"/>
            </a:pPr>
            <a:r>
              <a:rPr lang="en-US" altLang="zh-CN" sz="2400">
                <a:latin typeface="Calibri" panose="020F0502020204030204" charset="0"/>
                <a:cs typeface="Calibri" panose="020F0502020204030204" charset="0"/>
              </a:rPr>
              <a:t>300 training images and 100 validation images</a:t>
            </a:r>
            <a:endParaRPr lang="en-US" altLang="zh-CN" sz="2400">
              <a:latin typeface="Calibri" panose="020F0502020204030204" charset="0"/>
              <a:cs typeface="Calibri" panose="020F0502020204030204" charset="0"/>
            </a:endParaRPr>
          </a:p>
        </p:txBody>
      </p:sp>
      <p:sp>
        <p:nvSpPr>
          <p:cNvPr id="24" name="下箭头 23"/>
          <p:cNvSpPr/>
          <p:nvPr/>
        </p:nvSpPr>
        <p:spPr>
          <a:xfrm>
            <a:off x="2548255" y="403288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7" name="直接连接符 26"/>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8"/>
            </p:custDataLst>
          </p:nvPr>
        </p:nvSpPr>
        <p:spPr>
          <a:xfrm>
            <a:off x="1391285" y="3414395"/>
            <a:ext cx="2717165" cy="570230"/>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a:solidFill>
                  <a:srgbClr val="FF0000"/>
                </a:solidFill>
              </a:rPr>
              <a:t>75% : 25%</a:t>
            </a:r>
            <a:endParaRPr lang="en-US" altLang="zh-CN" sz="3200" b="1">
              <a:solidFill>
                <a:srgbClr val="FF0000"/>
              </a:solidFill>
            </a:endParaRPr>
          </a:p>
        </p:txBody>
      </p:sp>
      <p:graphicFrame>
        <p:nvGraphicFramePr>
          <p:cNvPr id="32" name="图表 32" descr="7b0a202020202263686172745265734964223a20223230343736393536220a7d0a"/>
          <p:cNvGraphicFramePr/>
          <p:nvPr/>
        </p:nvGraphicFramePr>
        <p:xfrm>
          <a:off x="7430135" y="2887345"/>
          <a:ext cx="4406265" cy="3146425"/>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6028055" y="2057400"/>
            <a:ext cx="5748655" cy="617855"/>
          </a:xfrm>
          <a:prstGeom prst="rect">
            <a:avLst/>
          </a:prstGeom>
          <a:noFill/>
        </p:spPr>
        <p:txBody>
          <a:bodyPr wrap="square" rtlCol="0" anchor="t">
            <a:noAutofit/>
          </a:bodyPr>
          <a:p>
            <a:r>
              <a:rPr lang="en-US" altLang="zh-CN" sz="3200"/>
              <a:t>A separate test set of </a:t>
            </a:r>
            <a:r>
              <a:rPr lang="en-US" altLang="zh-CN" sz="3200" b="1" i="1">
                <a:solidFill>
                  <a:srgbClr val="FF0000"/>
                </a:solidFill>
                <a:effectLst>
                  <a:outerShdw blurRad="38100" dist="38100" dir="2700000" algn="tl">
                    <a:srgbClr val="000000">
                      <a:alpha val="43137"/>
                    </a:srgbClr>
                  </a:outerShdw>
                </a:effectLst>
              </a:rPr>
              <a:t>50</a:t>
            </a:r>
            <a:r>
              <a:rPr lang="en-US" altLang="zh-CN" sz="3200"/>
              <a:t> images</a:t>
            </a:r>
            <a:endParaRPr lang="zh-CN" altLang="en-US" sz="3200"/>
          </a:p>
        </p:txBody>
      </p:sp>
      <p:sp>
        <p:nvSpPr>
          <p:cNvPr id="13" name="矩形 12"/>
          <p:cNvSpPr/>
          <p:nvPr>
            <p:custDataLst>
              <p:tags r:id="rId9"/>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5"/>
            </p:custDataLst>
          </p:nvPr>
        </p:nvSpPr>
        <p:spPr>
          <a:xfrm>
            <a:off x="241935" y="947420"/>
            <a:ext cx="5119370" cy="815340"/>
          </a:xfrm>
          <a:prstGeom prst="rect">
            <a:avLst/>
          </a:prstGeom>
          <a:noFill/>
        </p:spPr>
        <p:txBody>
          <a:bodyPr wrap="square" rtlCol="0">
            <a:noAutofit/>
          </a:bodyPr>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4829810" y="3060065"/>
            <a:ext cx="2078990"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Image Annotation</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3987"/>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143500" y="3705860"/>
            <a:ext cx="6328410" cy="2515870"/>
          </a:xfrm>
          <a:prstGeom prst="bentConnector3">
            <a:avLst>
              <a:gd name="adj1" fmla="val 21784"/>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21" name="矩形 20"/>
          <p:cNvSpPr/>
          <p:nvPr/>
        </p:nvSpPr>
        <p:spPr>
          <a:xfrm>
            <a:off x="5318125" y="1262380"/>
            <a:ext cx="6768000" cy="72009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Random samples after wildfire image labeling</a:t>
            </a:r>
            <a:endParaRPr lang="en-US" altLang="zh-CN" sz="2800">
              <a:solidFill>
                <a:schemeClr val="tx1">
                  <a:lumMod val="65000"/>
                  <a:lumOff val="35000"/>
                </a:schemeClr>
              </a:solidFill>
            </a:endParaRPr>
          </a:p>
        </p:txBody>
      </p:sp>
      <p:pic>
        <p:nvPicPr>
          <p:cNvPr id="44" name="图片 44" descr="Random samples after wildfire image labeling_01"/>
          <p:cNvPicPr>
            <a:picLocks noChangeAspect="1"/>
          </p:cNvPicPr>
          <p:nvPr/>
        </p:nvPicPr>
        <p:blipFill>
          <a:blip r:embed="rId6"/>
          <a:srcRect t="1646" b="1900"/>
          <a:stretch>
            <a:fillRect/>
          </a:stretch>
        </p:blipFill>
        <p:spPr>
          <a:xfrm>
            <a:off x="502285" y="2037715"/>
            <a:ext cx="4234306" cy="4464000"/>
          </a:xfrm>
          <a:prstGeom prst="rect">
            <a:avLst/>
          </a:prstGeom>
        </p:spPr>
      </p:pic>
      <p:sp>
        <p:nvSpPr>
          <p:cNvPr id="2" name="文本框 1"/>
          <p:cNvSpPr txBox="1"/>
          <p:nvPr/>
        </p:nvSpPr>
        <p:spPr>
          <a:xfrm>
            <a:off x="4736465" y="4775200"/>
            <a:ext cx="1830705" cy="575945"/>
          </a:xfrm>
          <a:prstGeom prst="rect">
            <a:avLst/>
          </a:prstGeom>
          <a:noFill/>
          <a:extLst>
            <a:ext uri="{909E8E84-426E-40DD-AFC4-6F175D3DCCD1}">
              <a14:hiddenFill xmlns:a14="http://schemas.microsoft.com/office/drawing/2010/main">
                <a:solidFill>
                  <a:schemeClr val="bg1"/>
                </a:solidFill>
              </a14:hiddenFill>
            </a:ext>
          </a:extLst>
        </p:spPr>
        <p:txBody>
          <a:bodyPr>
            <a:noAutofit/>
          </a:bodyPr>
          <a:p>
            <a:pPr defTabSz="266700">
              <a:lnSpc>
                <a:spcPct val="107000"/>
              </a:lnSpc>
              <a:spcAft>
                <a:spcPts val="800"/>
              </a:spcAft>
            </a:pPr>
            <a:r>
              <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rPr>
              <a:t>LabelImg</a:t>
            </a:r>
            <a:endPar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endParaRPr>
          </a:p>
        </p:txBody>
      </p:sp>
      <p:sp>
        <p:nvSpPr>
          <p:cNvPr id="20" name="文本框 19"/>
          <p:cNvSpPr txBox="1"/>
          <p:nvPr>
            <p:custDataLst>
              <p:tags r:id="rId7"/>
            </p:custDataLst>
          </p:nvPr>
        </p:nvSpPr>
        <p:spPr>
          <a:xfrm>
            <a:off x="6045200" y="2112010"/>
            <a:ext cx="6017260" cy="1015365"/>
          </a:xfrm>
          <a:prstGeom prst="rect">
            <a:avLst/>
          </a:prstGeom>
          <a:noFill/>
        </p:spPr>
        <p:txBody>
          <a:bodyPr wrap="square" rtlCol="0">
            <a:noAutofit/>
          </a:bodyPr>
          <a:p>
            <a:pPr algn="ctr"/>
            <a:r>
              <a:rPr lang="en-US" altLang="zh-CN" sz="3200"/>
              <a:t>Wildfire</a:t>
            </a:r>
            <a:r>
              <a:rPr lang="en-US" altLang="zh-CN" sz="3200">
                <a:sym typeface="+mn-ea"/>
              </a:rPr>
              <a:t> </a:t>
            </a:r>
            <a:r>
              <a:rPr lang="en-US" altLang="zh-CN" sz="3200" b="1">
                <a:solidFill>
                  <a:schemeClr val="tx1">
                    <a:lumMod val="65000"/>
                    <a:lumOff val="35000"/>
                  </a:schemeClr>
                </a:solidFill>
                <a:sym typeface="+mn-ea"/>
              </a:rPr>
              <a:t>&gt; </a:t>
            </a:r>
            <a:r>
              <a:rPr lang="en-US" altLang="zh-CN" sz="3200"/>
              <a:t>Positive</a:t>
            </a:r>
            <a:endParaRPr lang="en-US" altLang="zh-CN" sz="3200"/>
          </a:p>
          <a:p>
            <a:pPr algn="ctr"/>
            <a:r>
              <a:rPr lang="en-US" altLang="zh-CN" sz="3200"/>
              <a:t>No-wildefire</a:t>
            </a:r>
            <a:r>
              <a:rPr lang="en-US" altLang="zh-CN" sz="3200">
                <a:sym typeface="+mn-ea"/>
              </a:rPr>
              <a:t> </a:t>
            </a:r>
            <a:r>
              <a:rPr lang="en-US" altLang="zh-CN" sz="3200" b="1">
                <a:solidFill>
                  <a:schemeClr val="tx1">
                    <a:lumMod val="65000"/>
                    <a:lumOff val="35000"/>
                  </a:schemeClr>
                </a:solidFill>
                <a:sym typeface="+mn-ea"/>
              </a:rPr>
              <a:t>&gt; </a:t>
            </a:r>
            <a:r>
              <a:rPr lang="en-US" altLang="zh-CN" sz="3200">
                <a:solidFill>
                  <a:schemeClr val="tx1">
                    <a:lumMod val="85000"/>
                    <a:lumOff val="15000"/>
                  </a:schemeClr>
                </a:solidFill>
                <a:sym typeface="+mn-ea"/>
              </a:rPr>
              <a:t>Negtive</a:t>
            </a:r>
            <a:endParaRPr lang="en-US" altLang="zh-CN" sz="3200">
              <a:solidFill>
                <a:schemeClr val="tx1">
                  <a:lumMod val="85000"/>
                  <a:lumOff val="15000"/>
                </a:schemeClr>
              </a:solidFill>
              <a:sym typeface="+mn-ea"/>
            </a:endParaRPr>
          </a:p>
        </p:txBody>
      </p:sp>
      <p:cxnSp>
        <p:nvCxnSpPr>
          <p:cNvPr id="23" name="直接连接符 22"/>
          <p:cNvCxnSpPr/>
          <p:nvPr>
            <p:custDataLst>
              <p:tags r:id="rId8"/>
            </p:custDataLst>
          </p:nvPr>
        </p:nvCxnSpPr>
        <p:spPr>
          <a:xfrm>
            <a:off x="7112635" y="3330575"/>
            <a:ext cx="4356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9" name="下箭头 28"/>
          <p:cNvSpPr/>
          <p:nvPr>
            <p:custDataLst>
              <p:tags r:id="rId9"/>
            </p:custDataLst>
          </p:nvPr>
        </p:nvSpPr>
        <p:spPr>
          <a:xfrm rot="16200000">
            <a:off x="8923020" y="403923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3" name="图片 32" descr="230"/>
          <p:cNvPicPr>
            <a:picLocks noChangeAspect="1"/>
          </p:cNvPicPr>
          <p:nvPr/>
        </p:nvPicPr>
        <p:blipFill>
          <a:blip r:embed="rId10"/>
          <a:stretch>
            <a:fillRect/>
          </a:stretch>
        </p:blipFill>
        <p:spPr>
          <a:xfrm>
            <a:off x="7238365" y="3582670"/>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4" name="图片 33" descr="202"/>
          <p:cNvPicPr>
            <a:picLocks noChangeAspect="1"/>
          </p:cNvPicPr>
          <p:nvPr/>
        </p:nvPicPr>
        <p:blipFill>
          <a:blip r:embed="rId11"/>
          <a:stretch>
            <a:fillRect/>
          </a:stretch>
        </p:blipFill>
        <p:spPr>
          <a:xfrm>
            <a:off x="7353300" y="3681095"/>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pic>
        <p:nvPicPr>
          <p:cNvPr id="35" name="图片 34" descr="214"/>
          <p:cNvPicPr>
            <a:picLocks noChangeAspect="1"/>
          </p:cNvPicPr>
          <p:nvPr/>
        </p:nvPicPr>
        <p:blipFill>
          <a:blip r:embed="rId12"/>
          <a:stretch>
            <a:fillRect/>
          </a:stretch>
        </p:blipFill>
        <p:spPr>
          <a:xfrm>
            <a:off x="7577455" y="3782060"/>
            <a:ext cx="1094105" cy="1094105"/>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37" name="下箭头 36"/>
          <p:cNvSpPr/>
          <p:nvPr/>
        </p:nvSpPr>
        <p:spPr>
          <a:xfrm>
            <a:off x="10332720" y="4688205"/>
            <a:ext cx="360000" cy="432000"/>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矩形 37"/>
          <p:cNvSpPr/>
          <p:nvPr>
            <p:custDataLst>
              <p:tags r:id="rId13"/>
            </p:custDataLst>
          </p:nvPr>
        </p:nvSpPr>
        <p:spPr>
          <a:xfrm>
            <a:off x="6738620" y="5301615"/>
            <a:ext cx="5256000" cy="71945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buFont typeface="Arial" panose="020B0604020202020204" pitchFamily="34" charset="0"/>
              <a:buNone/>
            </a:pPr>
            <a:r>
              <a:rPr lang="en-US" altLang="zh-CN" sz="2400">
                <a:solidFill>
                  <a:schemeClr val="tx1">
                    <a:lumMod val="65000"/>
                    <a:lumOff val="35000"/>
                  </a:schemeClr>
                </a:solidFill>
                <a:latin typeface="Calibri" panose="020F0502020204030204" charset="0"/>
                <a:cs typeface="Calibri" panose="020F0502020204030204" charset="0"/>
                <a:sym typeface="+mn-ea"/>
              </a:rPr>
              <a:t>1. Object Category</a:t>
            </a:r>
            <a:endParaRPr lang="en-US" altLang="zh-CN" sz="2400">
              <a:solidFill>
                <a:schemeClr val="tx1">
                  <a:lumMod val="65000"/>
                  <a:lumOff val="35000"/>
                </a:schemeClr>
              </a:solidFill>
              <a:latin typeface="Calibri" panose="020F0502020204030204" charset="0"/>
              <a:cs typeface="Calibri" panose="020F0502020204030204" charset="0"/>
            </a:endParaRPr>
          </a:p>
          <a:p>
            <a:pPr indent="0" algn="l">
              <a:buFont typeface="Arial" panose="020B0604020202020204" pitchFamily="34" charset="0"/>
              <a:buNone/>
            </a:pPr>
            <a:r>
              <a:rPr lang="en-US" altLang="zh-CN" sz="2400">
                <a:solidFill>
                  <a:schemeClr val="tx1">
                    <a:lumMod val="65000"/>
                    <a:lumOff val="35000"/>
                  </a:schemeClr>
                </a:solidFill>
                <a:latin typeface="Calibri" panose="020F0502020204030204" charset="0"/>
                <a:cs typeface="Calibri" panose="020F0502020204030204" charset="0"/>
                <a:sym typeface="+mn-ea"/>
              </a:rPr>
              <a:t>2. Normalized Bounding Box Coordinates</a:t>
            </a:r>
            <a:endParaRPr lang="zh-CN" altLang="en-US" sz="2400">
              <a:solidFill>
                <a:schemeClr val="tx1">
                  <a:lumMod val="65000"/>
                  <a:lumOff val="35000"/>
                </a:schemeClr>
              </a:solidFill>
              <a:latin typeface="Calibri" panose="020F0502020204030204" charset="0"/>
              <a:cs typeface="Calibri" panose="020F0502020204030204" charset="0"/>
            </a:endParaRPr>
          </a:p>
        </p:txBody>
      </p:sp>
      <p:sp>
        <p:nvSpPr>
          <p:cNvPr id="39" name="文本框 38"/>
          <p:cNvSpPr txBox="1"/>
          <p:nvPr/>
        </p:nvSpPr>
        <p:spPr>
          <a:xfrm>
            <a:off x="9333230" y="3956050"/>
            <a:ext cx="2477770" cy="583565"/>
          </a:xfrm>
          <a:prstGeom prst="rect">
            <a:avLst/>
          </a:prstGeom>
          <a:noFill/>
        </p:spPr>
        <p:txBody>
          <a:bodyPr wrap="square" rtlCol="0" anchor="t">
            <a:spAutoFit/>
          </a:bodyPr>
          <a:p>
            <a:pPr algn="ctr"/>
            <a:r>
              <a:rPr lang="en-US" altLang="zh-CN" sz="3200" b="1" i="1">
                <a:solidFill>
                  <a:srgbClr val="FF0000"/>
                </a:solidFill>
                <a:sym typeface="+mn-ea"/>
              </a:rPr>
              <a:t>YOLO </a:t>
            </a:r>
            <a:r>
              <a:rPr lang="en-US" altLang="zh-CN" sz="3200" b="1">
                <a:solidFill>
                  <a:schemeClr val="tx1">
                    <a:lumMod val="85000"/>
                    <a:lumOff val="15000"/>
                  </a:schemeClr>
                </a:solidFill>
                <a:sym typeface="+mn-ea"/>
              </a:rPr>
              <a:t>Format</a:t>
            </a:r>
            <a:endParaRPr lang="en-US" altLang="zh-CN" sz="3200" b="1">
              <a:solidFill>
                <a:schemeClr val="tx1">
                  <a:lumMod val="85000"/>
                  <a:lumOff val="15000"/>
                </a:schemeClr>
              </a:solidFill>
              <a:sym typeface="+mn-ea"/>
            </a:endParaRPr>
          </a:p>
        </p:txBody>
      </p:sp>
      <p:sp>
        <p:nvSpPr>
          <p:cNvPr id="4" name="矩形 3"/>
          <p:cNvSpPr/>
          <p:nvPr>
            <p:custDataLst>
              <p:tags r:id="rId14"/>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241935" y="947420"/>
            <a:ext cx="8158480" cy="701040"/>
          </a:xfrm>
          <a:prstGeom prst="rect">
            <a:avLst/>
          </a:prstGeom>
          <a:noFill/>
        </p:spPr>
        <p:txBody>
          <a:bodyPr wrap="square" rtlCol="0">
            <a:noAutofit/>
          </a:bodyPr>
          <a:p>
            <a:r>
              <a:rPr lang="en-US" altLang="zh-CN" sz="3600" b="1">
                <a:solidFill>
                  <a:schemeClr val="tx1">
                    <a:lumMod val="85000"/>
                    <a:lumOff val="15000"/>
                  </a:schemeClr>
                </a:solidFill>
              </a:rPr>
              <a:t>2</a:t>
            </a:r>
            <a:r>
              <a:rPr lang="zh-CN" altLang="en-US" sz="3600" b="1">
                <a:solidFill>
                  <a:schemeClr val="tx1">
                    <a:lumMod val="85000"/>
                    <a:lumOff val="15000"/>
                  </a:schemeClr>
                </a:solidFill>
              </a:rPr>
              <a:t>.</a:t>
            </a:r>
            <a:r>
              <a:rPr lang="en-US" altLang="zh-CN" sz="3600" b="1">
                <a:solidFill>
                  <a:schemeClr val="tx1">
                    <a:lumMod val="85000"/>
                    <a:lumOff val="15000"/>
                  </a:schemeClr>
                </a:solidFill>
              </a:rPr>
              <a:t> Proposed Model -- </a:t>
            </a:r>
            <a:r>
              <a:rPr lang="en-US" altLang="zh-CN" sz="3600" b="1">
                <a:solidFill>
                  <a:schemeClr val="tx1">
                    <a:lumMod val="85000"/>
                    <a:lumOff val="15000"/>
                  </a:schemeClr>
                </a:solidFill>
                <a:sym typeface="+mn-ea"/>
              </a:rPr>
              <a:t>Based YOLOv5s</a:t>
            </a:r>
            <a:endParaRPr lang="en-US" altLang="zh-CN" sz="3600" b="1">
              <a:solidFill>
                <a:schemeClr val="tx1">
                  <a:lumMod val="85000"/>
                  <a:lumOff val="15000"/>
                </a:schemeClr>
              </a:solidFill>
            </a:endParaRPr>
          </a:p>
        </p:txBody>
      </p:sp>
      <p:sp>
        <p:nvSpPr>
          <p:cNvPr id="4" name="文本框 3"/>
          <p:cNvSpPr txBox="1"/>
          <p:nvPr/>
        </p:nvSpPr>
        <p:spPr>
          <a:xfrm>
            <a:off x="385445" y="1648460"/>
            <a:ext cx="11420475" cy="3139440"/>
          </a:xfrm>
          <a:prstGeom prst="rect">
            <a:avLst/>
          </a:prstGeom>
          <a:ln w="19050">
            <a:solidFill>
              <a:schemeClr val="tx1">
                <a:lumMod val="65000"/>
                <a:lumOff val="35000"/>
              </a:schemeClr>
            </a:solidFill>
          </a:ln>
        </p:spPr>
        <p:txBody>
          <a:bodyPr wrap="square">
            <a:noAutofit/>
          </a:bodyPr>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GhostConv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-&gt;</a:t>
            </a: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rPr>
              <a:t> </a:t>
            </a:r>
            <a:r>
              <a:rPr lang="en-US" altLang="zh-CN" sz="3200" b="0" i="0">
                <a:solidFill>
                  <a:schemeClr val="tx1">
                    <a:lumMod val="85000"/>
                    <a:lumOff val="15000"/>
                  </a:schemeClr>
                </a:solidFill>
                <a:latin typeface="Calibri" panose="020F0502020204030204" charset="0"/>
                <a:ea typeface="PingFang SC"/>
                <a:cs typeface="Calibri" panose="020F0502020204030204" charset="0"/>
              </a:rPr>
              <a:t>Replace the standard convoluti</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on with GhostConv.</a:t>
            </a:r>
            <a:endParaRPr lang="en-US" altLang="zh-CN" sz="3200" b="0"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C3Ghost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-&gt;</a:t>
            </a:r>
            <a:r>
              <a:rPr lang="en-US" altLang="zh-CN" sz="3200">
                <a:solidFill>
                  <a:schemeClr val="tx1">
                    <a:lumMod val="85000"/>
                    <a:lumOff val="15000"/>
                  </a:schemeClr>
                </a:solidFill>
                <a:effectLst/>
                <a:latin typeface="Calibri" panose="020F0502020204030204" charset="0"/>
                <a:cs typeface="Calibri" panose="020F0502020204030204" charset="0"/>
                <a:sym typeface="+mn-ea"/>
              </a:rPr>
              <a:t> </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Int</a:t>
            </a:r>
            <a:r>
              <a:rPr lang="en-US" altLang="zh-CN" sz="3200" b="0" i="0">
                <a:solidFill>
                  <a:schemeClr val="tx1">
                    <a:lumMod val="85000"/>
                    <a:lumOff val="15000"/>
                  </a:schemeClr>
                </a:solidFill>
                <a:latin typeface="Calibri" panose="020F0502020204030204" charset="0"/>
                <a:ea typeface="PingFang SC"/>
                <a:cs typeface="Calibri" panose="020F0502020204030204" charset="0"/>
              </a:rPr>
              <a:t>egrate GhostConv in the C3 module.</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CBAM Attention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sym typeface="+mn-ea"/>
              </a:rPr>
              <a:t>-&gt;</a:t>
            </a:r>
            <a:r>
              <a:rPr lang="en-US" altLang="zh-CN" sz="3200">
                <a:solidFill>
                  <a:schemeClr val="tx1">
                    <a:lumMod val="85000"/>
                    <a:lumOff val="15000"/>
                  </a:schemeClr>
                </a:solidFill>
                <a:effectLst/>
                <a:latin typeface="Calibri" panose="020F0502020204030204" charset="0"/>
                <a:cs typeface="Calibri" panose="020F0502020204030204" charset="0"/>
                <a:sym typeface="+mn-ea"/>
              </a:rPr>
              <a:t> </a:t>
            </a:r>
            <a:r>
              <a:rPr lang="en-US" altLang="zh-CN" sz="3200">
                <a:solidFill>
                  <a:schemeClr val="tx1">
                    <a:lumMod val="85000"/>
                    <a:lumOff val="15000"/>
                  </a:schemeClr>
                </a:solidFill>
                <a:effectLst/>
                <a:latin typeface="Calibri" panose="020F0502020204030204" charset="0"/>
                <a:ea typeface="PingFang SC"/>
                <a:cs typeface="Calibri" panose="020F0502020204030204" charset="0"/>
              </a:rPr>
              <a:t>Insert channels and spatial attention modules in the Backbone and Head.</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a:p>
            <a:pPr marL="457200" indent="-457200" algn="l" fontAlgn="base">
              <a:lnSpc>
                <a:spcPct val="125000"/>
              </a:lnSpc>
              <a:spcBef>
                <a:spcPts val="0"/>
              </a:spcBef>
              <a:spcAft>
                <a:spcPts val="0"/>
              </a:spcAft>
              <a:buFont typeface="Wingdings" panose="05000000000000000000" charset="0"/>
              <a:buChar char="Ø"/>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SPPFire </a:t>
            </a:r>
            <a:r>
              <a:rPr lang="en-US" altLang="zh-CN" sz="3200" b="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-&gt;</a:t>
            </a: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rPr>
              <a:t> </a:t>
            </a:r>
            <a:r>
              <a:rPr lang="en-US" altLang="zh-CN" sz="3200" b="0" i="0">
                <a:solidFill>
                  <a:schemeClr val="tx1">
                    <a:lumMod val="85000"/>
                    <a:lumOff val="15000"/>
                  </a:schemeClr>
                </a:solidFill>
                <a:latin typeface="Calibri" panose="020F0502020204030204" charset="0"/>
                <a:ea typeface="PingFang SC"/>
                <a:cs typeface="Calibri" panose="020F0502020204030204" charset="0"/>
              </a:rPr>
              <a:t>Combine the SPP with the Fire module.</a:t>
            </a:r>
            <a:endParaRPr lang="en-US" altLang="zh-CN" sz="3200" b="0" i="0">
              <a:solidFill>
                <a:schemeClr val="tx1">
                  <a:lumMod val="85000"/>
                  <a:lumOff val="15000"/>
                </a:schemeClr>
              </a:solidFill>
              <a:latin typeface="Calibri" panose="020F0502020204030204" charset="0"/>
              <a:ea typeface="PingFang SC"/>
              <a:cs typeface="Calibri" panose="020F0502020204030204" charset="0"/>
            </a:endParaRPr>
          </a:p>
        </p:txBody>
      </p:sp>
      <p:sp>
        <p:nvSpPr>
          <p:cNvPr id="14" name="矩形 13"/>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9" name="矩形 1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20" name="矩形 19"/>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5" name="圆角矩形 34"/>
          <p:cNvSpPr/>
          <p:nvPr/>
        </p:nvSpPr>
        <p:spPr>
          <a:xfrm>
            <a:off x="856615" y="5311775"/>
            <a:ext cx="10487025" cy="979170"/>
          </a:xfrm>
          <a:prstGeom prst="roundRect">
            <a:avLst/>
          </a:prstGeom>
          <a:solidFill>
            <a:srgbClr val="595959"/>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base">
              <a:lnSpc>
                <a:spcPct val="100000"/>
              </a:lnSpc>
              <a:spcBef>
                <a:spcPct val="0"/>
              </a:spcBef>
              <a:spcAft>
                <a:spcPct val="0"/>
              </a:spcAft>
              <a:buFont typeface="Wingdings" panose="05000000000000000000" charset="0"/>
              <a:buNone/>
            </a:pPr>
            <a:r>
              <a:rPr lang="en-US" altLang="zh-CN" sz="3200">
                <a:solidFill>
                  <a:schemeClr val="bg1">
                    <a:lumMod val="95000"/>
                  </a:schemeClr>
                </a:solidFill>
                <a:latin typeface="Calibri" panose="020F0502020204030204" charset="0"/>
                <a:ea typeface="PingFang SC"/>
                <a:cs typeface="Calibri" panose="020F0502020204030204" charset="0"/>
                <a:sym typeface="+mn-ea"/>
              </a:rPr>
              <a:t>Optimize the hierarchical connection of Backbone</a:t>
            </a:r>
            <a:endParaRPr lang="en-US" altLang="zh-CN" sz="3200" b="0" i="0">
              <a:solidFill>
                <a:schemeClr val="bg1">
                  <a:lumMod val="95000"/>
                </a:schemeClr>
              </a:solidFill>
              <a:latin typeface="Calibri" panose="020F0502020204030204" charset="0"/>
              <a:ea typeface="PingFang SC"/>
              <a:cs typeface="Calibri" panose="020F0502020204030204" charset="0"/>
            </a:endParaRPr>
          </a:p>
          <a:p>
            <a:pPr indent="0" algn="ctr" fontAlgn="base">
              <a:lnSpc>
                <a:spcPct val="100000"/>
              </a:lnSpc>
              <a:spcBef>
                <a:spcPct val="0"/>
              </a:spcBef>
              <a:spcAft>
                <a:spcPct val="0"/>
              </a:spcAft>
              <a:buFont typeface="Wingdings" panose="05000000000000000000" charset="0"/>
              <a:buNone/>
            </a:pPr>
            <a:r>
              <a:rPr lang="en-US" altLang="zh-CN" sz="3200">
                <a:solidFill>
                  <a:schemeClr val="bg1">
                    <a:lumMod val="95000"/>
                  </a:schemeClr>
                </a:solidFill>
                <a:latin typeface="Calibri" panose="020F0502020204030204" charset="0"/>
                <a:ea typeface="PingFang SC"/>
                <a:cs typeface="Calibri" panose="020F0502020204030204" charset="0"/>
                <a:sym typeface="+mn-ea"/>
              </a:rPr>
              <a:t>Simplify the output logic of Head</a:t>
            </a:r>
            <a:endParaRPr lang="en-US" altLang="zh-CN" sz="3200" b="1" i="1" u="sng">
              <a:solidFill>
                <a:schemeClr val="bg1">
                  <a:lumMod val="95000"/>
                </a:schemeClr>
              </a:solidFill>
              <a:effectLst>
                <a:outerShdw blurRad="38100" dist="38100" dir="2700000" algn="tl">
                  <a:srgbClr val="000000">
                    <a:alpha val="43137"/>
                  </a:srgbClr>
                </a:outerShdw>
              </a:effectLst>
              <a:latin typeface="Calibri" panose="020F0502020204030204" charset="0"/>
              <a:ea typeface="PingFang SC"/>
              <a:cs typeface="Calibri" panose="020F0502020204030204" charset="0"/>
              <a:sym typeface="+mn-ea"/>
            </a:endParaRPr>
          </a:p>
        </p:txBody>
      </p:sp>
      <p:sp>
        <p:nvSpPr>
          <p:cNvPr id="24" name="下箭头 23"/>
          <p:cNvSpPr/>
          <p:nvPr/>
        </p:nvSpPr>
        <p:spPr>
          <a:xfrm>
            <a:off x="5894705" y="4846320"/>
            <a:ext cx="403860" cy="415925"/>
          </a:xfrm>
          <a:prstGeom prst="downArrow">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6"/>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par>
    </p:tnLst>
    <p:bldLst>
      <p:bldP spid="3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custDataLst>
              <p:tags r:id="rId1"/>
            </p:custDataLst>
          </p:nvPr>
        </p:nvSpPr>
        <p:spPr>
          <a:xfrm>
            <a:off x="151765" y="1065530"/>
            <a:ext cx="85547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53" name="图片 5" descr="IMG_256"/>
          <p:cNvPicPr>
            <a:picLocks noChangeAspect="1"/>
          </p:cNvPicPr>
          <p:nvPr/>
        </p:nvPicPr>
        <p:blipFill>
          <a:blip r:embed="rId6"/>
          <a:stretch>
            <a:fillRect/>
          </a:stretch>
        </p:blipFill>
        <p:spPr>
          <a:xfrm>
            <a:off x="280035" y="1938020"/>
            <a:ext cx="8456930" cy="3503930"/>
          </a:xfrm>
          <a:prstGeom prst="rect">
            <a:avLst/>
          </a:prstGeom>
          <a:noFill/>
          <a:ln w="9525">
            <a:noFill/>
          </a:ln>
        </p:spPr>
      </p:pic>
      <p:sp>
        <p:nvSpPr>
          <p:cNvPr id="10" name="文本框 9"/>
          <p:cNvSpPr txBox="1"/>
          <p:nvPr/>
        </p:nvSpPr>
        <p:spPr>
          <a:xfrm>
            <a:off x="8468995" y="1610360"/>
            <a:ext cx="3499485" cy="4523105"/>
          </a:xfrm>
          <a:prstGeom prst="rect">
            <a:avLst/>
          </a:prstGeom>
        </p:spPr>
        <p:txBody>
          <a:bodyPr wrap="square">
            <a:spAutoFit/>
          </a:bodyPr>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YOLOv5s</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CBAM Attention</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GhostConv</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C3Ghost</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 </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a:p>
            <a:pPr indent="0" algn="ctr" fontAlgn="auto">
              <a:lnSpc>
                <a:spcPct val="100000"/>
              </a:lnSpc>
            </a:pPr>
            <a:r>
              <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SPPFire Module</a:t>
            </a:r>
            <a:endParaRPr lang="en-US" altLang="zh-CN" sz="32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endParaRPr>
          </a:p>
        </p:txBody>
      </p:sp>
      <p:sp>
        <p:nvSpPr>
          <p:cNvPr id="3" name="文本框 2"/>
          <p:cNvSpPr txBox="1"/>
          <p:nvPr>
            <p:custDataLst>
              <p:tags r:id="rId7"/>
            </p:custDataLst>
          </p:nvPr>
        </p:nvSpPr>
        <p:spPr>
          <a:xfrm>
            <a:off x="152400" y="984250"/>
            <a:ext cx="8554720" cy="612000"/>
          </a:xfrm>
          <a:prstGeom prst="rect">
            <a:avLst/>
          </a:prstGeom>
          <a:noFill/>
        </p:spPr>
        <p:txBody>
          <a:bodyPr wrap="square" rtlCol="0">
            <a:noAutofit/>
          </a:bodyPr>
          <a:p>
            <a:r>
              <a:rPr lang="en-US" altLang="zh-CN" sz="4000" b="1">
                <a:solidFill>
                  <a:schemeClr val="tx1">
                    <a:lumMod val="85000"/>
                    <a:lumOff val="15000"/>
                  </a:schemeClr>
                </a:solidFill>
              </a:rPr>
              <a:t>—— </a:t>
            </a:r>
            <a:r>
              <a:rPr lang="en-US" altLang="zh-CN" sz="4000" b="1">
                <a:solidFill>
                  <a:schemeClr val="tx1">
                    <a:lumMod val="85000"/>
                    <a:lumOff val="15000"/>
                  </a:schemeClr>
                </a:solidFill>
                <a:sym typeface="+mn-ea"/>
              </a:rPr>
              <a:t>YOLOv5s-Fire Model Architecture</a:t>
            </a:r>
            <a:endParaRPr lang="en-US" altLang="zh-CN" sz="4000" b="1">
              <a:solidFill>
                <a:schemeClr val="tx1">
                  <a:lumMod val="85000"/>
                  <a:lumOff val="15000"/>
                </a:schemeClr>
              </a:solidFill>
            </a:endParaRPr>
          </a:p>
        </p:txBody>
      </p:sp>
      <p:sp>
        <p:nvSpPr>
          <p:cNvPr id="12" name="文本框 11"/>
          <p:cNvSpPr txBox="1"/>
          <p:nvPr/>
        </p:nvSpPr>
        <p:spPr>
          <a:xfrm>
            <a:off x="430530" y="4690745"/>
            <a:ext cx="6400165" cy="1927860"/>
          </a:xfrm>
          <a:prstGeom prst="rect">
            <a:avLst/>
          </a:prstGeom>
          <a:noFill/>
        </p:spPr>
        <p:txBody>
          <a:bodyPr wrap="square" rtlCol="0" anchor="t">
            <a:noAutofit/>
          </a:bodyPr>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Maintain the </a:t>
            </a:r>
            <a:r>
              <a:rPr lang="en-US" altLang="zh-CN" sz="2400" b="1">
                <a:solidFill>
                  <a:schemeClr val="tx1">
                    <a:lumMod val="85000"/>
                    <a:lumOff val="15000"/>
                  </a:schemeClr>
                </a:solidFill>
              </a:rPr>
              <a:t>efficiency</a:t>
            </a:r>
            <a:r>
              <a:rPr lang="en-US" altLang="zh-CN" sz="2400">
                <a:solidFill>
                  <a:schemeClr val="tx1">
                    <a:lumMod val="85000"/>
                    <a:lumOff val="15000"/>
                  </a:schemeClr>
                </a:solidFill>
              </a:rPr>
              <a:t> of YOLOv5s</a:t>
            </a:r>
            <a:endParaRPr lang="en-US" altLang="zh-CN" sz="2400">
              <a:solidFill>
                <a:schemeClr val="tx1">
                  <a:lumMod val="85000"/>
                  <a:lumOff val="15000"/>
                </a:schemeClr>
              </a:solidFill>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Ensure the </a:t>
            </a:r>
            <a:r>
              <a:rPr lang="en-US" altLang="zh-CN" sz="2400" b="1">
                <a:solidFill>
                  <a:schemeClr val="tx1">
                    <a:lumMod val="85000"/>
                    <a:lumOff val="15000"/>
                  </a:schemeClr>
                </a:solidFill>
              </a:rPr>
              <a:t>precision</a:t>
            </a:r>
            <a:r>
              <a:rPr lang="en-US" altLang="zh-CN" sz="2400">
                <a:solidFill>
                  <a:schemeClr val="tx1">
                    <a:lumMod val="85000"/>
                    <a:lumOff val="15000"/>
                  </a:schemeClr>
                </a:solidFill>
              </a:rPr>
              <a:t> of fire detection</a:t>
            </a:r>
            <a:endParaRPr lang="en-US" altLang="zh-CN" sz="2400">
              <a:solidFill>
                <a:schemeClr val="tx1">
                  <a:lumMod val="85000"/>
                  <a:lumOff val="15000"/>
                </a:schemeClr>
              </a:solidFill>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sym typeface="+mn-ea"/>
              </a:rPr>
              <a:t>Reducing </a:t>
            </a:r>
            <a:r>
              <a:rPr lang="en-US" altLang="zh-CN" sz="2400" b="1">
                <a:solidFill>
                  <a:schemeClr val="tx1">
                    <a:lumMod val="85000"/>
                    <a:lumOff val="15000"/>
                  </a:schemeClr>
                </a:solidFill>
                <a:sym typeface="+mn-ea"/>
              </a:rPr>
              <a:t>inference speed</a:t>
            </a:r>
            <a:endParaRPr lang="en-US" altLang="zh-CN" sz="2400" b="1">
              <a:solidFill>
                <a:schemeClr val="tx1">
                  <a:lumMod val="85000"/>
                  <a:lumOff val="15000"/>
                </a:schemeClr>
              </a:solidFill>
              <a:sym typeface="+mn-ea"/>
            </a:endParaRPr>
          </a:p>
          <a:p>
            <a:pPr marL="342900" indent="-342900">
              <a:lnSpc>
                <a:spcPct val="125000"/>
              </a:lnSpc>
              <a:spcBef>
                <a:spcPts val="0"/>
              </a:spcBef>
              <a:spcAft>
                <a:spcPts val="0"/>
              </a:spcAft>
              <a:buFont typeface="Arial" panose="020B0604020202020204" pitchFamily="34" charset="0"/>
              <a:buChar char="•"/>
            </a:pPr>
            <a:r>
              <a:rPr lang="en-US" altLang="zh-CN" sz="2400">
                <a:solidFill>
                  <a:schemeClr val="tx1">
                    <a:lumMod val="85000"/>
                    <a:lumOff val="15000"/>
                  </a:schemeClr>
                </a:solidFill>
              </a:rPr>
              <a:t>Deployed in </a:t>
            </a:r>
            <a:r>
              <a:rPr lang="en-US" altLang="zh-CN" sz="2400" b="1">
                <a:solidFill>
                  <a:schemeClr val="tx1">
                    <a:lumMod val="85000"/>
                    <a:lumOff val="15000"/>
                  </a:schemeClr>
                </a:solidFill>
              </a:rPr>
              <a:t>resource-constrained</a:t>
            </a:r>
            <a:r>
              <a:rPr lang="en-US" altLang="zh-CN" sz="2400">
                <a:solidFill>
                  <a:schemeClr val="tx1">
                    <a:lumMod val="85000"/>
                    <a:lumOff val="15000"/>
                  </a:schemeClr>
                </a:solidFill>
              </a:rPr>
              <a:t> edge devices.</a:t>
            </a:r>
            <a:endParaRPr lang="en-US" altLang="zh-CN" sz="2400">
              <a:solidFill>
                <a:schemeClr val="tx1">
                  <a:lumMod val="85000"/>
                  <a:lumOff val="15000"/>
                </a:schemeClr>
              </a:solidFill>
            </a:endParaRPr>
          </a:p>
        </p:txBody>
      </p:sp>
      <p:sp>
        <p:nvSpPr>
          <p:cNvPr id="2" name="矩形 1"/>
          <p:cNvSpPr/>
          <p:nvPr>
            <p:custDataLst>
              <p:tags r:id="rId8"/>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0" name="表格 9"/>
          <p:cNvGraphicFramePr/>
          <p:nvPr>
            <p:custDataLst>
              <p:tags r:id="rId2"/>
            </p:custDataLst>
          </p:nvPr>
        </p:nvGraphicFramePr>
        <p:xfrm>
          <a:off x="542290" y="1519555"/>
          <a:ext cx="8121015" cy="4831080"/>
        </p:xfrm>
        <a:graphic>
          <a:graphicData uri="http://schemas.openxmlformats.org/drawingml/2006/table">
            <a:tbl>
              <a:tblPr firstRow="1" bandRow="1">
                <a:tableStyleId>{073A0DAA-6AF3-43AB-8588-CEC1D06C72B9}</a:tableStyleId>
              </a:tblPr>
              <a:tblGrid>
                <a:gridCol w="3677285"/>
                <a:gridCol w="4443730"/>
              </a:tblGrid>
              <a:tr h="439200">
                <a:tc gridSpan="2">
                  <a:txBody>
                    <a:bodyPr/>
                    <a:p>
                      <a:pPr algn="ctr">
                        <a:lnSpc>
                          <a:spcPct val="120000"/>
                        </a:lnSpc>
                        <a:buNone/>
                      </a:pPr>
                      <a:r>
                        <a:rPr lang="zh-CN" altLang="en-US" sz="2400">
                          <a:latin typeface="Calibri" panose="020F0502020204030204" charset="0"/>
                          <a:cs typeface="Calibri" panose="020F0502020204030204" charset="0"/>
                        </a:rPr>
                        <a:t>Hyper-parameters</a:t>
                      </a:r>
                      <a:endParaRPr lang="zh-CN" altLang="en-US" sz="2400">
                        <a:latin typeface="Calibri" panose="020F0502020204030204" charset="0"/>
                        <a:cs typeface="Calibri" panose="020F0502020204030204" charset="0"/>
                      </a:endParaRPr>
                    </a:p>
                  </a:txBody>
                  <a:tcPr marL="0" marR="0" marT="0" marB="0" anchor="ctr" anchorCtr="0">
                    <a:solidFill>
                      <a:srgbClr val="595959"/>
                    </a:solidFill>
                  </a:tcPr>
                </a:tc>
                <a:tc hMerge="1">
                  <a:tcPr marL="0" marR="0" marT="0" marB="0"/>
                </a:tc>
              </a:tr>
              <a:tr h="439200">
                <a:tc>
                  <a:txBody>
                    <a:bodyPr/>
                    <a:p>
                      <a:pPr algn="ctr">
                        <a:lnSpc>
                          <a:spcPct val="120000"/>
                        </a:lnSpc>
                        <a:buNone/>
                      </a:pPr>
                      <a:r>
                        <a:rPr lang="en-US" altLang="zh-CN" sz="2400">
                          <a:latin typeface="Calibri" panose="020F0502020204030204" charset="0"/>
                          <a:cs typeface="Calibri" panose="020F0502020204030204" charset="0"/>
                        </a:rPr>
                        <a:t>Models</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YOLOv5s, </a:t>
                      </a:r>
                      <a:r>
                        <a:rPr lang="en-US" altLang="zh-CN" sz="2400">
                          <a:latin typeface="Calibri" panose="020F0502020204030204" charset="0"/>
                          <a:cs typeface="Calibri" panose="020F0502020204030204" charset="0"/>
                          <a:sym typeface="+mn-ea"/>
                        </a:rPr>
                        <a:t>YOLOv5n, YOLOv5m, </a:t>
                      </a:r>
                      <a:endParaRPr lang="en-US" altLang="zh-CN" sz="2400">
                        <a:latin typeface="Calibri" panose="020F0502020204030204" charset="0"/>
                        <a:cs typeface="Calibri" panose="020F0502020204030204" charset="0"/>
                        <a:sym typeface="+mn-ea"/>
                      </a:endParaRPr>
                    </a:p>
                    <a:p>
                      <a:pPr algn="ctr">
                        <a:lnSpc>
                          <a:spcPct val="120000"/>
                        </a:lnSpc>
                        <a:buNone/>
                      </a:pPr>
                      <a:r>
                        <a:rPr lang="en-US" altLang="zh-CN" sz="2400">
                          <a:latin typeface="Calibri" panose="020F0502020204030204" charset="0"/>
                          <a:cs typeface="Calibri" panose="020F0502020204030204" charset="0"/>
                          <a:sym typeface="+mn-ea"/>
                        </a:rPr>
                        <a:t>YOLOv5l, YOLOv5s-Fire</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Final learning rate</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sym typeface="+mn-ea"/>
                        </a:rPr>
                        <a:t>0.2</a:t>
                      </a:r>
                      <a:endParaRPr lang="en-US" altLang="zh-CN" sz="2400">
                        <a:latin typeface="Calibri" panose="020F0502020204030204" charset="0"/>
                        <a:cs typeface="Calibri" panose="020F0502020204030204" charset="0"/>
                        <a:sym typeface="+mn-ea"/>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Warmup epochs</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10</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Focal Loss</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Target existence loss weight</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0.7</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Anchors</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4</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hsv_s</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0.7</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Mosaic</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0.8</a:t>
                      </a:r>
                      <a:endParaRPr lang="en-US" altLang="zh-CN" sz="2400">
                        <a:latin typeface="Calibri" panose="020F0502020204030204" charset="0"/>
                        <a:cs typeface="Calibri" panose="020F0502020204030204" charset="0"/>
                      </a:endParaRPr>
                    </a:p>
                  </a:txBody>
                  <a:tcPr marL="0" marR="0" marT="0" marB="0" anchor="ctr" anchorCtr="0"/>
                </a:tc>
              </a:tr>
              <a:tr h="439200">
                <a:tc>
                  <a:txBody>
                    <a:bodyPr/>
                    <a:p>
                      <a:pPr algn="ctr">
                        <a:lnSpc>
                          <a:spcPct val="120000"/>
                        </a:lnSpc>
                        <a:buNone/>
                      </a:pPr>
                      <a:r>
                        <a:rPr lang="en-US" altLang="zh-CN" sz="2400">
                          <a:latin typeface="Calibri" panose="020F0502020204030204" charset="0"/>
                          <a:cs typeface="Calibri" panose="020F0502020204030204" charset="0"/>
                        </a:rPr>
                        <a:t>Flipud</a:t>
                      </a:r>
                      <a:endParaRPr lang="en-US" altLang="zh-CN" sz="2400">
                        <a:latin typeface="Calibri" panose="020F0502020204030204" charset="0"/>
                        <a:cs typeface="Calibri" panose="020F0502020204030204" charset="0"/>
                      </a:endParaRPr>
                    </a:p>
                  </a:txBody>
                  <a:tcPr marL="0" marR="0" marT="0" marB="0" anchor="ctr" anchorCtr="0"/>
                </a:tc>
                <a:tc>
                  <a:txBody>
                    <a:bodyPr/>
                    <a:p>
                      <a:pPr algn="ctr">
                        <a:lnSpc>
                          <a:spcPct val="120000"/>
                        </a:lnSpc>
                        <a:buNone/>
                      </a:pPr>
                      <a:r>
                        <a:rPr lang="en-US" altLang="zh-CN" sz="2400">
                          <a:latin typeface="Calibri" panose="020F0502020204030204" charset="0"/>
                          <a:cs typeface="Calibri" panose="020F0502020204030204" charset="0"/>
                        </a:rPr>
                        <a:t>0.3</a:t>
                      </a:r>
                      <a:endParaRPr lang="en-US" altLang="zh-CN" sz="2400">
                        <a:latin typeface="Calibri" panose="020F0502020204030204" charset="0"/>
                        <a:cs typeface="Calibri" panose="020F0502020204030204" charset="0"/>
                      </a:endParaRPr>
                    </a:p>
                  </a:txBody>
                  <a:tcPr marL="0" marR="0" marT="0" marB="0" anchor="ctr" anchorCtr="0"/>
                </a:tc>
              </a:tr>
            </a:tbl>
          </a:graphicData>
        </a:graphic>
      </p:graphicFrame>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1" name="矩形 10"/>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2" name="矩形 11"/>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graphicFrame>
        <p:nvGraphicFramePr>
          <p:cNvPr id="15" name="对象 14">
            <a:hlinkClick r:id="" action="ppaction://ole?verb="/>
          </p:cNvPr>
          <p:cNvGraphicFramePr>
            <a:graphicFrameLocks noChangeAspect="1"/>
          </p:cNvGraphicFramePr>
          <p:nvPr/>
        </p:nvGraphicFramePr>
        <p:xfrm>
          <a:off x="5636260" y="3657600"/>
          <a:ext cx="1059815" cy="471805"/>
        </p:xfrm>
        <a:graphic>
          <a:graphicData uri="http://schemas.openxmlformats.org/presentationml/2006/ole">
            <mc:AlternateContent xmlns:mc="http://schemas.openxmlformats.org/markup-compatibility/2006">
              <mc:Choice xmlns:v="urn:schemas-microsoft-com:vml" Requires="v">
                <p:oleObj spid="_x0000_s1026" name="" r:id="rId5" imgW="457200" imgH="203200" progId="Equation.KSEE3">
                  <p:embed/>
                </p:oleObj>
              </mc:Choice>
              <mc:Fallback>
                <p:oleObj name="" r:id="rId5" imgW="457200" imgH="203200" progId="Equation.KSEE3">
                  <p:embed/>
                  <p:pic>
                    <p:nvPicPr>
                      <p:cNvPr id="0" name="图片 1025"/>
                      <p:cNvPicPr/>
                      <p:nvPr/>
                    </p:nvPicPr>
                    <p:blipFill>
                      <a:blip r:embed="rId6"/>
                      <a:stretch>
                        <a:fillRect/>
                      </a:stretch>
                    </p:blipFill>
                    <p:spPr>
                      <a:xfrm>
                        <a:off x="5636260" y="3657600"/>
                        <a:ext cx="1059815" cy="471805"/>
                      </a:xfrm>
                      <a:prstGeom prst="rect">
                        <a:avLst/>
                      </a:prstGeom>
                    </p:spPr>
                  </p:pic>
                </p:oleObj>
              </mc:Fallback>
            </mc:AlternateContent>
          </a:graphicData>
        </a:graphic>
      </p:graphicFrame>
      <p:sp>
        <p:nvSpPr>
          <p:cNvPr id="18" name="文本框 17"/>
          <p:cNvSpPr txBox="1"/>
          <p:nvPr>
            <p:custDataLst>
              <p:tags r:id="rId7"/>
            </p:custDataLst>
          </p:nvPr>
        </p:nvSpPr>
        <p:spPr>
          <a:xfrm>
            <a:off x="241935" y="840740"/>
            <a:ext cx="6471920" cy="701040"/>
          </a:xfrm>
          <a:prstGeom prst="rect">
            <a:avLst/>
          </a:prstGeom>
          <a:noFill/>
        </p:spPr>
        <p:txBody>
          <a:bodyPr wrap="square" rtlCol="0">
            <a:noAutofit/>
          </a:bodyPr>
          <a:p>
            <a:r>
              <a:rPr lang="en-US" altLang="zh-CN" sz="3600" b="1">
                <a:solidFill>
                  <a:schemeClr val="tx1">
                    <a:lumMod val="85000"/>
                    <a:lumOff val="15000"/>
                  </a:schemeClr>
                </a:solidFill>
              </a:rPr>
              <a:t>3</a:t>
            </a:r>
            <a:r>
              <a:rPr lang="zh-CN" altLang="en-US" sz="3600" b="1">
                <a:solidFill>
                  <a:schemeClr val="tx1">
                    <a:lumMod val="85000"/>
                    <a:lumOff val="15000"/>
                  </a:schemeClr>
                </a:solidFill>
              </a:rPr>
              <a:t>.</a:t>
            </a:r>
            <a:r>
              <a:rPr lang="en-US" altLang="zh-CN" sz="3600" b="1">
                <a:solidFill>
                  <a:schemeClr val="tx1">
                    <a:lumMod val="85000"/>
                    <a:lumOff val="15000"/>
                  </a:schemeClr>
                </a:solidFill>
              </a:rPr>
              <a:t> </a:t>
            </a:r>
            <a:r>
              <a:rPr lang="en-US" altLang="zh-CN" sz="3600" b="1">
                <a:solidFill>
                  <a:schemeClr val="tx1">
                    <a:lumMod val="85000"/>
                    <a:lumOff val="15000"/>
                  </a:schemeClr>
                </a:solidFill>
                <a:sym typeface="+mn-ea"/>
              </a:rPr>
              <a:t>Training Parameter Tuning</a:t>
            </a:r>
            <a:endParaRPr lang="en-US" altLang="zh-CN" sz="3600" b="1">
              <a:solidFill>
                <a:schemeClr val="tx1">
                  <a:lumMod val="85000"/>
                  <a:lumOff val="15000"/>
                </a:schemeClr>
              </a:solidFill>
            </a:endParaRPr>
          </a:p>
        </p:txBody>
      </p:sp>
      <p:grpSp>
        <p:nvGrpSpPr>
          <p:cNvPr id="31" name="组合 30"/>
          <p:cNvGrpSpPr/>
          <p:nvPr/>
        </p:nvGrpSpPr>
        <p:grpSpPr>
          <a:xfrm>
            <a:off x="6748145" y="5090160"/>
            <a:ext cx="4033520" cy="1222375"/>
            <a:chOff x="10145" y="7927"/>
            <a:chExt cx="6352" cy="1925"/>
          </a:xfrm>
        </p:grpSpPr>
        <p:sp>
          <p:nvSpPr>
            <p:cNvPr id="22" name="左大括号 21"/>
            <p:cNvSpPr/>
            <p:nvPr>
              <p:custDataLst>
                <p:tags r:id="rId8"/>
              </p:custDataLst>
            </p:nvPr>
          </p:nvSpPr>
          <p:spPr>
            <a:xfrm flipH="1">
              <a:off x="10145" y="7927"/>
              <a:ext cx="373" cy="1925"/>
            </a:xfrm>
            <a:prstGeom prst="leftBrace">
              <a:avLst>
                <a:gd name="adj1" fmla="val 8333"/>
                <a:gd name="adj2" fmla="val 50011"/>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10761" y="8456"/>
              <a:ext cx="5736" cy="822"/>
            </a:xfrm>
            <a:prstGeom prst="rect">
              <a:avLst/>
            </a:prstGeom>
            <a:noFill/>
          </p:spPr>
          <p:txBody>
            <a:bodyPr wrap="square" rtlCol="0">
              <a:spAutoFit/>
            </a:bodyPr>
            <a:p>
              <a:r>
                <a:rPr lang="en-US" altLang="zh-CN" sz="2800" b="1">
                  <a:solidFill>
                    <a:srgbClr val="FF0000"/>
                  </a:solidFill>
                </a:rPr>
                <a:t>Enhance Data Diversity</a:t>
              </a:r>
              <a:endParaRPr lang="en-US" altLang="zh-CN" sz="2800" b="1">
                <a:solidFill>
                  <a:srgbClr val="FF0000"/>
                </a:solidFill>
              </a:endParaRPr>
            </a:p>
          </p:txBody>
        </p:sp>
      </p:grpSp>
      <p:grpSp>
        <p:nvGrpSpPr>
          <p:cNvPr id="29" name="组合 28"/>
          <p:cNvGrpSpPr/>
          <p:nvPr/>
        </p:nvGrpSpPr>
        <p:grpSpPr>
          <a:xfrm>
            <a:off x="6748780" y="2893695"/>
            <a:ext cx="5013960" cy="1222375"/>
            <a:chOff x="10518" y="4491"/>
            <a:chExt cx="7896" cy="1925"/>
          </a:xfrm>
        </p:grpSpPr>
        <p:sp>
          <p:nvSpPr>
            <p:cNvPr id="24" name="左大括号 23"/>
            <p:cNvSpPr/>
            <p:nvPr>
              <p:custDataLst>
                <p:tags r:id="rId9"/>
              </p:custDataLst>
            </p:nvPr>
          </p:nvSpPr>
          <p:spPr>
            <a:xfrm flipH="1">
              <a:off x="10518" y="4491"/>
              <a:ext cx="373" cy="1925"/>
            </a:xfrm>
            <a:prstGeom prst="leftBrace">
              <a:avLst>
                <a:gd name="adj1" fmla="val 8333"/>
                <a:gd name="adj2" fmla="val 50011"/>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5" name="文本框 24"/>
            <p:cNvSpPr txBox="1"/>
            <p:nvPr/>
          </p:nvSpPr>
          <p:spPr>
            <a:xfrm>
              <a:off x="11196" y="5043"/>
              <a:ext cx="7218" cy="822"/>
            </a:xfrm>
            <a:prstGeom prst="rect">
              <a:avLst/>
            </a:prstGeom>
            <a:noFill/>
          </p:spPr>
          <p:txBody>
            <a:bodyPr wrap="square" rtlCol="0">
              <a:noAutofit/>
            </a:bodyPr>
            <a:p>
              <a:r>
                <a:rPr lang="en-US" altLang="zh-CN" sz="2800" b="1">
                  <a:solidFill>
                    <a:srgbClr val="FF0000"/>
                  </a:solidFill>
                  <a:sym typeface="+mn-ea"/>
                </a:rPr>
                <a:t>Training strategy optimization</a:t>
              </a:r>
              <a:endParaRPr lang="en-US" altLang="zh-CN" sz="2800" b="1">
                <a:solidFill>
                  <a:srgbClr val="FF0000"/>
                </a:solidFill>
                <a:sym typeface="+mn-ea"/>
              </a:endParaRPr>
            </a:p>
          </p:txBody>
        </p:sp>
      </p:grpSp>
      <p:grpSp>
        <p:nvGrpSpPr>
          <p:cNvPr id="30" name="组合 29"/>
          <p:cNvGrpSpPr/>
          <p:nvPr/>
        </p:nvGrpSpPr>
        <p:grpSpPr>
          <a:xfrm>
            <a:off x="6665595" y="4553585"/>
            <a:ext cx="4653915" cy="521970"/>
            <a:chOff x="10145" y="7105"/>
            <a:chExt cx="7329" cy="822"/>
          </a:xfrm>
        </p:grpSpPr>
        <p:sp>
          <p:nvSpPr>
            <p:cNvPr id="26" name="文本框 25"/>
            <p:cNvSpPr txBox="1"/>
            <p:nvPr/>
          </p:nvSpPr>
          <p:spPr>
            <a:xfrm>
              <a:off x="11279" y="7105"/>
              <a:ext cx="6195" cy="822"/>
            </a:xfrm>
            <a:prstGeom prst="rect">
              <a:avLst/>
            </a:prstGeom>
            <a:noFill/>
          </p:spPr>
          <p:txBody>
            <a:bodyPr wrap="square" rtlCol="0">
              <a:noAutofit/>
            </a:bodyPr>
            <a:p>
              <a:r>
                <a:rPr lang="en-US" altLang="zh-CN" sz="2800" b="1">
                  <a:solidFill>
                    <a:srgbClr val="FF0000"/>
                  </a:solidFill>
                  <a:sym typeface="+mn-ea"/>
                </a:rPr>
                <a:t>Adapt to target diversity</a:t>
              </a:r>
              <a:endParaRPr lang="en-US" altLang="zh-CN" sz="2800" b="1">
                <a:solidFill>
                  <a:srgbClr val="FF0000"/>
                </a:solidFill>
                <a:sym typeface="+mn-ea"/>
              </a:endParaRPr>
            </a:p>
          </p:txBody>
        </p:sp>
        <p:cxnSp>
          <p:nvCxnSpPr>
            <p:cNvPr id="27" name="直接箭头连接符 26"/>
            <p:cNvCxnSpPr/>
            <p:nvPr/>
          </p:nvCxnSpPr>
          <p:spPr>
            <a:xfrm>
              <a:off x="10145" y="7516"/>
              <a:ext cx="1134" cy="0"/>
            </a:xfrm>
            <a:prstGeom prst="straightConnector1">
              <a:avLst/>
            </a:prstGeom>
            <a:ln w="47625" cmpd="sng">
              <a:solidFill>
                <a:schemeClr val="tx1">
                  <a:lumMod val="85000"/>
                  <a:lumOff val="15000"/>
                </a:schemeClr>
              </a:solidFill>
              <a:prstDash val="solid"/>
              <a:tailEnd type="triangle" w="lg" len="lg"/>
            </a:ln>
          </p:spPr>
          <p:style>
            <a:lnRef idx="2">
              <a:schemeClr val="accent1"/>
            </a:lnRef>
            <a:fillRef idx="0">
              <a:srgbClr val="FFFFFF"/>
            </a:fillRef>
            <a:effectRef idx="0">
              <a:srgbClr val="FFFFFF"/>
            </a:effectRef>
            <a:fontRef idx="minor">
              <a:schemeClr val="tx1"/>
            </a:fontRef>
          </p:style>
        </p:cxnSp>
      </p:grpSp>
      <p:sp>
        <p:nvSpPr>
          <p:cNvPr id="8" name="矩形 7"/>
          <p:cNvSpPr/>
          <p:nvPr>
            <p:custDataLst>
              <p:tags r:id="rId10"/>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p:tgtEl>
                                          <p:spTgt spid="30"/>
                                        </p:tgtEl>
                                        <p:attrNameLst>
                                          <p:attrName>ppt_y</p:attrName>
                                        </p:attrNameLst>
                                      </p:cBhvr>
                                      <p:tavLst>
                                        <p:tav tm="0">
                                          <p:val>
                                            <p:strVal val="#ppt_y+#ppt_h*1.125000"/>
                                          </p:val>
                                        </p:tav>
                                        <p:tav tm="100000">
                                          <p:val>
                                            <p:strVal val="#ppt_y"/>
                                          </p:val>
                                        </p:tav>
                                      </p:tavLst>
                                    </p:anim>
                                    <p:animEffect transition="in" filter="wipe(up)">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custDataLst>
              <p:tags r:id="rId1"/>
            </p:custDataLst>
          </p:nvPr>
        </p:nvSpPr>
        <p:spPr>
          <a:xfrm>
            <a:off x="151765" y="1044575"/>
            <a:ext cx="9324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custDataLst>
              <p:tags r:id="rId2"/>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54" name="图片 6" descr="IMG_256"/>
          <p:cNvPicPr/>
          <p:nvPr/>
        </p:nvPicPr>
        <p:blipFill>
          <a:blip r:embed="rId6"/>
          <a:stretch>
            <a:fillRect/>
          </a:stretch>
        </p:blipFill>
        <p:spPr>
          <a:xfrm>
            <a:off x="330835" y="1798320"/>
            <a:ext cx="7235825" cy="4739640"/>
          </a:xfrm>
          <a:prstGeom prst="rect">
            <a:avLst/>
          </a:prstGeom>
          <a:noFill/>
          <a:ln w="9525">
            <a:noFill/>
          </a:ln>
        </p:spPr>
      </p:pic>
      <p:sp>
        <p:nvSpPr>
          <p:cNvPr id="4" name="文本框 3"/>
          <p:cNvSpPr txBox="1"/>
          <p:nvPr/>
        </p:nvSpPr>
        <p:spPr>
          <a:xfrm>
            <a:off x="7653655" y="1798320"/>
            <a:ext cx="4458335" cy="4264660"/>
          </a:xfrm>
          <a:prstGeom prst="rect">
            <a:avLst/>
          </a:prstGeom>
          <a:noFill/>
        </p:spPr>
        <p:txBody>
          <a:bodyPr wrap="square" rtlCol="0" anchor="t">
            <a:noAutofit/>
          </a:bodyPr>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1. Dataset Construction</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Data preprocessing</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Data Partitioning</a:t>
            </a:r>
            <a:endParaRPr lang="en-US" altLang="zh-CN" sz="2400">
              <a:solidFill>
                <a:schemeClr val="tx1">
                  <a:lumMod val="85000"/>
                  <a:lumOff val="15000"/>
                </a:schemeClr>
              </a:solidFill>
            </a:endParaRPr>
          </a:p>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2. Model Training &amp; Evaluation</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End-to-End Training</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Multi-dimensional Evaluation</a:t>
            </a:r>
            <a:endParaRPr lang="en-US" altLang="zh-CN" sz="2400">
              <a:solidFill>
                <a:schemeClr val="tx1">
                  <a:lumMod val="85000"/>
                  <a:lumOff val="15000"/>
                </a:schemeClr>
              </a:solidFill>
            </a:endParaRPr>
          </a:p>
          <a:p>
            <a:pPr indent="0">
              <a:lnSpc>
                <a:spcPct val="125000"/>
              </a:lnSpc>
              <a:spcBef>
                <a:spcPts val="0"/>
              </a:spcBef>
              <a:spcAft>
                <a:spcPts val="0"/>
              </a:spcAft>
              <a:buFont typeface="Wingdings" panose="05000000000000000000" charset="0"/>
              <a:buNone/>
            </a:pPr>
            <a:r>
              <a:rPr lang="en-US" altLang="zh-CN" sz="2400" b="1">
                <a:solidFill>
                  <a:schemeClr val="tx1">
                    <a:lumMod val="85000"/>
                    <a:lumOff val="15000"/>
                  </a:schemeClr>
                </a:solidFill>
              </a:rPr>
              <a:t>3. Comparison of Results</a:t>
            </a:r>
            <a:endParaRPr lang="en-US" altLang="zh-CN" sz="2400" b="1">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Comparison Models</a:t>
            </a:r>
            <a:endParaRPr lang="en-US" altLang="zh-CN" sz="2400">
              <a:solidFill>
                <a:schemeClr val="tx1">
                  <a:lumMod val="85000"/>
                  <a:lumOff val="15000"/>
                </a:schemeClr>
              </a:solidFill>
            </a:endParaRPr>
          </a:p>
          <a:p>
            <a:pPr indent="0">
              <a:lnSpc>
                <a:spcPct val="125000"/>
              </a:lnSpc>
              <a:spcBef>
                <a:spcPts val="0"/>
              </a:spcBef>
              <a:spcAft>
                <a:spcPts val="0"/>
              </a:spcAft>
              <a:buFont typeface="Arial" panose="020B0604020202020204" pitchFamily="34" charset="0"/>
              <a:buNone/>
            </a:pPr>
            <a:r>
              <a:rPr lang="en-US" altLang="zh-CN" sz="2400" b="1">
                <a:solidFill>
                  <a:schemeClr val="tx1">
                    <a:lumMod val="85000"/>
                    <a:lumOff val="15000"/>
                  </a:schemeClr>
                </a:solidFill>
                <a:sym typeface="+mn-ea"/>
              </a:rPr>
              <a:t>  -&gt; </a:t>
            </a:r>
            <a:r>
              <a:rPr lang="en-US" altLang="zh-CN" sz="2400">
                <a:solidFill>
                  <a:schemeClr val="tx1">
                    <a:lumMod val="85000"/>
                    <a:lumOff val="15000"/>
                  </a:schemeClr>
                </a:solidFill>
              </a:rPr>
              <a:t>Improved Validation</a:t>
            </a:r>
            <a:endParaRPr lang="en-US" altLang="zh-CN" sz="2400">
              <a:solidFill>
                <a:schemeClr val="tx1">
                  <a:lumMod val="85000"/>
                  <a:lumOff val="15000"/>
                </a:schemeClr>
              </a:solidFill>
            </a:endParaRPr>
          </a:p>
        </p:txBody>
      </p:sp>
      <p:sp>
        <p:nvSpPr>
          <p:cNvPr id="12" name="文本框 11"/>
          <p:cNvSpPr txBox="1"/>
          <p:nvPr>
            <p:custDataLst>
              <p:tags r:id="rId7"/>
            </p:custDataLst>
          </p:nvPr>
        </p:nvSpPr>
        <p:spPr>
          <a:xfrm>
            <a:off x="152400" y="963930"/>
            <a:ext cx="9396095" cy="612140"/>
          </a:xfrm>
          <a:prstGeom prst="rect">
            <a:avLst/>
          </a:prstGeom>
          <a:noFill/>
        </p:spPr>
        <p:txBody>
          <a:bodyPr wrap="square" rtlCol="0">
            <a:noAutofit/>
          </a:bodyPr>
          <a:p>
            <a:r>
              <a:rPr lang="en-US" altLang="zh-CN" sz="4000" b="1">
                <a:solidFill>
                  <a:schemeClr val="tx1">
                    <a:lumMod val="85000"/>
                    <a:lumOff val="15000"/>
                  </a:schemeClr>
                </a:solidFill>
              </a:rPr>
              <a:t>—— Overall Architecture Process Structure</a:t>
            </a:r>
            <a:endParaRPr lang="en-US" altLang="zh-CN" sz="4000" b="1">
              <a:solidFill>
                <a:schemeClr val="tx1">
                  <a:lumMod val="85000"/>
                  <a:lumOff val="15000"/>
                </a:schemeClr>
              </a:solidFill>
            </a:endParaRPr>
          </a:p>
        </p:txBody>
      </p:sp>
      <p:sp>
        <p:nvSpPr>
          <p:cNvPr id="2" name="矩形 1"/>
          <p:cNvSpPr/>
          <p:nvPr>
            <p:custDataLst>
              <p:tags r:id="rId8"/>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6"/>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7"/>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8"/>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sym typeface="+mn-ea"/>
              </a:rPr>
              <a:t>YOLOv5s</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9">
            <a:clrChange>
              <a:clrFrom>
                <a:srgbClr val="FFFFFF">
                  <a:alpha val="100000"/>
                </a:srgbClr>
              </a:clrFrom>
              <a:clrTo>
                <a:srgbClr val="FFFFFF">
                  <a:alpha val="100000"/>
                  <a:alpha val="0"/>
                </a:srgbClr>
              </a:clrTo>
            </a:clrChange>
          </a:blip>
          <a:srcRect t="8557" b="8557"/>
          <a:stretch>
            <a:fillRect/>
          </a:stretch>
        </p:blipFill>
        <p:spPr>
          <a:xfrm>
            <a:off x="400685" y="934085"/>
            <a:ext cx="3172460" cy="2630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sym typeface="+mn-ea"/>
              </a:rPr>
              <a:t>YOLOv5n</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47" b="854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t="7" b="7"/>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sym typeface="+mn-ea"/>
              </a:rPr>
              <a:t>YOLOv5m</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57" b="855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rcRect t="14" b="14"/>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rcRect/>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sym typeface="+mn-ea"/>
              </a:rPr>
              <a:t>YOLOv5l</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8547" b="8547"/>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4249420" cy="6867525"/>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635" y="2665095"/>
            <a:ext cx="4248785" cy="1445260"/>
          </a:xfrm>
          <a:prstGeom prst="rect">
            <a:avLst/>
          </a:prstGeom>
          <a:noFill/>
        </p:spPr>
        <p:txBody>
          <a:bodyPr wrap="square" rtlCol="0">
            <a:spAutoFit/>
          </a:bodyPr>
          <a:p>
            <a:pPr algn="ctr"/>
            <a:r>
              <a:rPr lang="en-US" altLang="zh-CN" sz="8800" b="1">
                <a:ln w="9525">
                  <a:solidFill>
                    <a:schemeClr val="tx1">
                      <a:lumMod val="65000"/>
                      <a:lumOff val="35000"/>
                    </a:schemeClr>
                  </a:solidFill>
                  <a:prstDash val="solid"/>
                </a:ln>
                <a:solidFill>
                  <a:schemeClr val="bg1"/>
                </a:solidFill>
                <a:effectLst/>
              </a:rPr>
              <a:t>Content</a:t>
            </a:r>
            <a:endParaRPr lang="en-US" altLang="zh-CN" sz="8800" b="1">
              <a:ln w="9525">
                <a:solidFill>
                  <a:schemeClr val="tx1">
                    <a:lumMod val="65000"/>
                    <a:lumOff val="35000"/>
                  </a:schemeClr>
                </a:solidFill>
                <a:prstDash val="solid"/>
              </a:ln>
              <a:solidFill>
                <a:schemeClr val="bg1"/>
              </a:solidFill>
              <a:effectLst/>
            </a:endParaRPr>
          </a:p>
        </p:txBody>
      </p:sp>
      <p:sp>
        <p:nvSpPr>
          <p:cNvPr id="7" name="椭圆 6"/>
          <p:cNvSpPr/>
          <p:nvPr>
            <p:custDataLst>
              <p:tags r:id="rId1"/>
            </p:custDataLst>
          </p:nvPr>
        </p:nvSpPr>
        <p:spPr>
          <a:xfrm>
            <a:off x="5044440" y="92202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t>1</a:t>
            </a:r>
            <a:endParaRPr lang="en-US" altLang="zh-CN" sz="4000" b="1"/>
          </a:p>
        </p:txBody>
      </p:sp>
      <p:sp>
        <p:nvSpPr>
          <p:cNvPr id="8" name="椭圆 7"/>
          <p:cNvSpPr/>
          <p:nvPr>
            <p:custDataLst>
              <p:tags r:id="rId2"/>
            </p:custDataLst>
          </p:nvPr>
        </p:nvSpPr>
        <p:spPr>
          <a:xfrm>
            <a:off x="5044440" y="237744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t>2</a:t>
            </a:r>
            <a:endParaRPr lang="en-US" altLang="zh-CN" sz="4000" b="1"/>
          </a:p>
        </p:txBody>
      </p:sp>
      <p:sp>
        <p:nvSpPr>
          <p:cNvPr id="9" name="椭圆 8"/>
          <p:cNvSpPr/>
          <p:nvPr>
            <p:custDataLst>
              <p:tags r:id="rId3"/>
            </p:custDataLst>
          </p:nvPr>
        </p:nvSpPr>
        <p:spPr>
          <a:xfrm>
            <a:off x="5044440" y="383286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t>3</a:t>
            </a:r>
            <a:endParaRPr lang="en-US" altLang="zh-CN" sz="4000" b="1"/>
          </a:p>
        </p:txBody>
      </p:sp>
      <p:sp>
        <p:nvSpPr>
          <p:cNvPr id="10" name="椭圆 9"/>
          <p:cNvSpPr/>
          <p:nvPr>
            <p:custDataLst>
              <p:tags r:id="rId4"/>
            </p:custDataLst>
          </p:nvPr>
        </p:nvSpPr>
        <p:spPr>
          <a:xfrm>
            <a:off x="5044440" y="5288280"/>
            <a:ext cx="647065" cy="647065"/>
          </a:xfrm>
          <a:prstGeom prst="ellipse">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000" b="1"/>
              <a:t>4</a:t>
            </a:r>
            <a:endParaRPr lang="en-US" altLang="zh-CN" sz="4000" b="1"/>
          </a:p>
        </p:txBody>
      </p:sp>
      <p:sp>
        <p:nvSpPr>
          <p:cNvPr id="11" name="文本框 10"/>
          <p:cNvSpPr txBox="1"/>
          <p:nvPr>
            <p:custDataLst>
              <p:tags r:id="rId5"/>
            </p:custDataLst>
          </p:nvPr>
        </p:nvSpPr>
        <p:spPr>
          <a:xfrm>
            <a:off x="5991225" y="793115"/>
            <a:ext cx="5826760" cy="829945"/>
          </a:xfrm>
          <a:prstGeom prst="rect">
            <a:avLst/>
          </a:prstGeom>
          <a:noFill/>
        </p:spPr>
        <p:txBody>
          <a:bodyPr wrap="square" rtlCol="0">
            <a:spAutoFit/>
          </a:bodyPr>
          <a:p>
            <a:r>
              <a:rPr lang="en-US" altLang="zh-CN" sz="4800" b="1">
                <a:solidFill>
                  <a:schemeClr val="tx1">
                    <a:lumMod val="85000"/>
                    <a:lumOff val="15000"/>
                  </a:schemeClr>
                </a:solidFill>
              </a:rPr>
              <a:t>Backgroud Review</a:t>
            </a:r>
            <a:endParaRPr lang="en-US" sz="4800">
              <a:solidFill>
                <a:schemeClr val="tx1">
                  <a:lumMod val="85000"/>
                  <a:lumOff val="15000"/>
                </a:schemeClr>
              </a:solidFill>
            </a:endParaRPr>
          </a:p>
        </p:txBody>
      </p:sp>
      <p:sp>
        <p:nvSpPr>
          <p:cNvPr id="12" name="文本框 11"/>
          <p:cNvSpPr txBox="1"/>
          <p:nvPr>
            <p:custDataLst>
              <p:tags r:id="rId6"/>
            </p:custDataLst>
          </p:nvPr>
        </p:nvSpPr>
        <p:spPr>
          <a:xfrm>
            <a:off x="5991225" y="2249805"/>
            <a:ext cx="5826760" cy="829945"/>
          </a:xfrm>
          <a:prstGeom prst="rect">
            <a:avLst/>
          </a:prstGeom>
          <a:noFill/>
        </p:spPr>
        <p:txBody>
          <a:bodyPr wrap="square" rtlCol="0">
            <a:spAutoFit/>
          </a:bodyPr>
          <a:p>
            <a:pPr algn="l">
              <a:buClrTx/>
              <a:buSzTx/>
              <a:buFontTx/>
            </a:pPr>
            <a:r>
              <a:rPr lang="en-US" altLang="zh-CN" sz="4800" b="1">
                <a:solidFill>
                  <a:schemeClr val="tx1">
                    <a:lumMod val="85000"/>
                    <a:lumOff val="15000"/>
                  </a:schemeClr>
                </a:solidFill>
              </a:rPr>
              <a:t>Improvement Process</a:t>
            </a:r>
            <a:endParaRPr lang="en-US" altLang="zh-CN" sz="4800" b="1">
              <a:solidFill>
                <a:schemeClr val="tx1">
                  <a:lumMod val="85000"/>
                  <a:lumOff val="15000"/>
                </a:schemeClr>
              </a:solidFill>
            </a:endParaRPr>
          </a:p>
        </p:txBody>
      </p:sp>
      <p:sp>
        <p:nvSpPr>
          <p:cNvPr id="13" name="文本框 12"/>
          <p:cNvSpPr txBox="1"/>
          <p:nvPr>
            <p:custDataLst>
              <p:tags r:id="rId7"/>
            </p:custDataLst>
          </p:nvPr>
        </p:nvSpPr>
        <p:spPr>
          <a:xfrm>
            <a:off x="5991225" y="3721100"/>
            <a:ext cx="5828030" cy="829945"/>
          </a:xfrm>
          <a:prstGeom prst="rect">
            <a:avLst/>
          </a:prstGeom>
          <a:noFill/>
        </p:spPr>
        <p:txBody>
          <a:bodyPr wrap="square" rtlCol="0">
            <a:spAutoFit/>
          </a:bodyPr>
          <a:p>
            <a:r>
              <a:rPr lang="en-US" altLang="zh-CN" sz="4800" b="1">
                <a:solidFill>
                  <a:schemeClr val="tx1">
                    <a:lumMod val="85000"/>
                    <a:lumOff val="15000"/>
                  </a:schemeClr>
                </a:solidFill>
              </a:rPr>
              <a:t>Experiment Result</a:t>
            </a:r>
            <a:endParaRPr lang="zh-CN" altLang="en-US" sz="4000">
              <a:solidFill>
                <a:schemeClr val="tx1">
                  <a:lumMod val="85000"/>
                  <a:lumOff val="15000"/>
                </a:schemeClr>
              </a:solidFill>
            </a:endParaRPr>
          </a:p>
        </p:txBody>
      </p:sp>
      <p:sp>
        <p:nvSpPr>
          <p:cNvPr id="14" name="文本框 13"/>
          <p:cNvSpPr txBox="1"/>
          <p:nvPr>
            <p:custDataLst>
              <p:tags r:id="rId8"/>
            </p:custDataLst>
          </p:nvPr>
        </p:nvSpPr>
        <p:spPr>
          <a:xfrm>
            <a:off x="5991225" y="5192395"/>
            <a:ext cx="5828030" cy="829945"/>
          </a:xfrm>
          <a:prstGeom prst="rect">
            <a:avLst/>
          </a:prstGeom>
          <a:noFill/>
        </p:spPr>
        <p:txBody>
          <a:bodyPr wrap="square" rtlCol="0">
            <a:spAutoFit/>
          </a:bodyPr>
          <a:p>
            <a:r>
              <a:rPr lang="en-US" altLang="zh-CN" sz="4800" b="1">
                <a:solidFill>
                  <a:schemeClr val="tx1">
                    <a:lumMod val="85000"/>
                    <a:lumOff val="15000"/>
                  </a:schemeClr>
                </a:solidFill>
              </a:rPr>
              <a:t>Conclusion</a:t>
            </a:r>
            <a:endParaRPr lang="zh-CN" altLang="en-US" sz="4000">
              <a:solidFill>
                <a:schemeClr val="tx1">
                  <a:lumMod val="85000"/>
                  <a:lumOff val="15000"/>
                </a:schemeClr>
              </a:solidFill>
            </a:endParaRPr>
          </a:p>
        </p:txBody>
      </p:sp>
      <p:grpSp>
        <p:nvGrpSpPr>
          <p:cNvPr id="2" name="组合 1"/>
          <p:cNvGrpSpPr>
            <a:grpSpLocks noChangeAspect="1"/>
          </p:cNvGrpSpPr>
          <p:nvPr userDrawn="1"/>
        </p:nvGrpSpPr>
        <p:grpSpPr>
          <a:xfrm>
            <a:off x="7914005" y="6318885"/>
            <a:ext cx="4210050" cy="449580"/>
            <a:chOff x="198" y="205"/>
            <a:chExt cx="28024" cy="2996"/>
          </a:xfrm>
        </p:grpSpPr>
        <p:pic>
          <p:nvPicPr>
            <p:cNvPr id="4" name="Picture 2"/>
            <p:cNvPicPr>
              <a:picLocks noChangeAspect="1"/>
            </p:cNvPicPr>
            <p:nvPr/>
          </p:nvPicPr>
          <p:blipFill>
            <a:blip r:embed="rId9"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6"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5" name="组合 1"/>
            <p:cNvGrpSpPr>
              <a:grpSpLocks noChangeAspect="1"/>
            </p:cNvGrpSpPr>
            <p:nvPr/>
          </p:nvGrpSpPr>
          <p:grpSpPr>
            <a:xfrm>
              <a:off x="22058" y="495"/>
              <a:ext cx="6165" cy="2446"/>
              <a:chOff x="6530" y="503"/>
              <a:chExt cx="3570" cy="1417"/>
            </a:xfrm>
          </p:grpSpPr>
          <p:pic>
            <p:nvPicPr>
              <p:cNvPr id="22" name="IM 6"/>
              <p:cNvPicPr/>
              <p:nvPr/>
            </p:nvPicPr>
            <p:blipFill>
              <a:blip r:embed="rId11"/>
              <a:stretch>
                <a:fillRect/>
              </a:stretch>
            </p:blipFill>
            <p:spPr>
              <a:xfrm>
                <a:off x="7358" y="503"/>
                <a:ext cx="1919" cy="328"/>
              </a:xfrm>
              <a:prstGeom prst="rect">
                <a:avLst/>
              </a:prstGeom>
            </p:spPr>
          </p:pic>
          <p:pic>
            <p:nvPicPr>
              <p:cNvPr id="23" name="IM 10"/>
              <p:cNvPicPr/>
              <p:nvPr/>
            </p:nvPicPr>
            <p:blipFill>
              <a:blip r:embed="rId12"/>
              <a:stretch>
                <a:fillRect/>
              </a:stretch>
            </p:blipFill>
            <p:spPr>
              <a:xfrm>
                <a:off x="6973" y="1596"/>
                <a:ext cx="2698" cy="324"/>
              </a:xfrm>
              <a:prstGeom prst="rect">
                <a:avLst/>
              </a:prstGeom>
            </p:spPr>
          </p:pic>
          <p:pic>
            <p:nvPicPr>
              <p:cNvPr id="24" name="IM 8"/>
              <p:cNvPicPr/>
              <p:nvPr/>
            </p:nvPicPr>
            <p:blipFill>
              <a:blip r:embed="rId13"/>
              <a:stretch>
                <a:fillRect/>
              </a:stretch>
            </p:blipFill>
            <p:spPr>
              <a:xfrm>
                <a:off x="6530" y="923"/>
                <a:ext cx="3571" cy="570"/>
              </a:xfrm>
              <a:prstGeom prst="rect">
                <a:avLst/>
              </a:prstGeom>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101083786" name="图片 1"/>
          <p:cNvPicPr>
            <a:picLocks noChangeAspect="1"/>
          </p:cNvPicPr>
          <p:nvPr/>
        </p:nvPicPr>
        <p:blipFill>
          <a:blip r:embed="rId5"/>
          <a:stretch>
            <a:fillRect/>
          </a:stretch>
        </p:blipFill>
        <p:spPr>
          <a:xfrm>
            <a:off x="3573335" y="935990"/>
            <a:ext cx="3942583" cy="2628000"/>
          </a:xfrm>
          <a:prstGeom prst="rect">
            <a:avLst/>
          </a:prstGeom>
        </p:spPr>
      </p:pic>
      <p:pic>
        <p:nvPicPr>
          <p:cNvPr id="1444969172" name="图片 1"/>
          <p:cNvPicPr>
            <a:picLocks noChangeAspect="1"/>
          </p:cNvPicPr>
          <p:nvPr/>
        </p:nvPicPr>
        <p:blipFill>
          <a:blip r:embed="rId6"/>
          <a:stretch>
            <a:fillRect/>
          </a:stretch>
        </p:blipFill>
        <p:spPr>
          <a:xfrm>
            <a:off x="421640" y="3564255"/>
            <a:ext cx="6327140" cy="3163570"/>
          </a:xfrm>
          <a:prstGeom prst="rect">
            <a:avLst/>
          </a:prstGeom>
        </p:spPr>
      </p:pic>
      <p:pic>
        <p:nvPicPr>
          <p:cNvPr id="1957724653" name="图片 1"/>
          <p:cNvPicPr>
            <a:picLocks noChangeAspect="1"/>
          </p:cNvPicPr>
          <p:nvPr/>
        </p:nvPicPr>
        <p:blipFill>
          <a:blip r:embed="rId7"/>
          <a:srcRect l="49" r="49"/>
          <a:stretch>
            <a:fillRect/>
          </a:stretch>
        </p:blipFill>
        <p:spPr>
          <a:xfrm>
            <a:off x="7267575" y="1772920"/>
            <a:ext cx="4516755" cy="4516755"/>
          </a:xfrm>
          <a:prstGeom prst="rect">
            <a:avLst/>
          </a:prstGeom>
        </p:spPr>
      </p:pic>
      <p:sp>
        <p:nvSpPr>
          <p:cNvPr id="21" name="矩形 20"/>
          <p:cNvSpPr/>
          <p:nvPr/>
        </p:nvSpPr>
        <p:spPr>
          <a:xfrm>
            <a:off x="8105775" y="934085"/>
            <a:ext cx="2994025" cy="72644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sym typeface="+mn-ea"/>
              </a:rPr>
              <a:t>YOLOv5s-Fire</a:t>
            </a:r>
            <a:endParaRPr lang="en-US" altLang="zh-CN" sz="3200">
              <a:solidFill>
                <a:schemeClr val="tx1">
                  <a:lumMod val="65000"/>
                  <a:lumOff val="35000"/>
                </a:schemeClr>
              </a:solidFill>
            </a:endParaRPr>
          </a:p>
        </p:txBody>
      </p:sp>
      <p:pic>
        <p:nvPicPr>
          <p:cNvPr id="1735938764" name="图片 1"/>
          <p:cNvPicPr>
            <a:picLocks noChangeAspect="1"/>
          </p:cNvPicPr>
          <p:nvPr/>
        </p:nvPicPr>
        <p:blipFill>
          <a:blip r:embed="rId8">
            <a:clrChange>
              <a:clrFrom>
                <a:srgbClr val="FFFFFF">
                  <a:alpha val="100000"/>
                </a:srgbClr>
              </a:clrFrom>
              <a:clrTo>
                <a:srgbClr val="FFFFFF">
                  <a:alpha val="100000"/>
                  <a:alpha val="0"/>
                </a:srgbClr>
              </a:clrTo>
            </a:clrChange>
          </a:blip>
          <a:srcRect t="17105"/>
          <a:stretch>
            <a:fillRect/>
          </a:stretch>
        </p:blipFill>
        <p:spPr>
          <a:xfrm>
            <a:off x="400685" y="934085"/>
            <a:ext cx="3172460" cy="2630170"/>
          </a:xfrm>
          <a:prstGeom prst="rect">
            <a:avLst/>
          </a:prstGeom>
        </p:spPr>
      </p:pic>
      <p:sp>
        <p:nvSpPr>
          <p:cNvPr id="2" name="矩形 1"/>
          <p:cNvSpPr/>
          <p:nvPr>
            <p:custDataLst>
              <p:tags r:id="rId9"/>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mc:AlternateContent xmlns:mc="http://schemas.openxmlformats.org/markup-compatibility/2006" xmlns:a14="http://schemas.microsoft.com/office/drawing/2010/main">
        <mc:Choice Requires="a14">
          <p:graphicFrame>
            <p:nvGraphicFramePr>
              <p:cNvPr id="19" name="表格 18"/>
              <p:cNvGraphicFramePr/>
              <p:nvPr>
                <p:custDataLst>
                  <p:tags r:id="rId5"/>
                </p:custDataLst>
              </p:nvPr>
            </p:nvGraphicFramePr>
            <p:xfrm>
              <a:off x="689610" y="1825210"/>
              <a:ext cx="11024235" cy="2875915"/>
            </p:xfrm>
            <a:graphic>
              <a:graphicData uri="http://schemas.openxmlformats.org/drawingml/2006/table">
                <a:tbl>
                  <a:tblPr/>
                  <a:tblGrid>
                    <a:gridCol w="1990725"/>
                    <a:gridCol w="1511300"/>
                    <a:gridCol w="1111250"/>
                    <a:gridCol w="1295400"/>
                    <a:gridCol w="1788160"/>
                    <a:gridCol w="1574800"/>
                    <a:gridCol w="1752600"/>
                  </a:tblGrid>
                  <a:tr h="457200">
                    <a:tc>
                      <a:txBody>
                        <a:bodyPr/>
                        <a:p>
                          <a:pPr indent="0" algn="ctr" fontAlgn="auto">
                            <a:lnSpc>
                              <a:spcPct val="100000"/>
                            </a:lnSpc>
                            <a:spcBef>
                              <a:spcPts val="0"/>
                            </a:spcBef>
                            <a:spcAft>
                              <a:spcPts val="0"/>
                            </a:spcAft>
                          </a:pP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Precision</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Recall</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ctrlPr>
                                  </m:sSubPr>
                                  <m:e>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𝒎𝑨𝑷</m:t>
                                    </m:r>
                                  </m:e>
                                  <m:sub>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𝟎</m:t>
                                    </m:r>
                                    <m:r>
                                      <a:rPr lang="en-US" altLang="zh-CN" sz="2400" b="1" i="1" spc="130">
                                        <a:solidFill>
                                          <a:schemeClr val="tx1">
                                            <a:lumMod val="85000"/>
                                            <a:lumOff val="15000"/>
                                          </a:schemeClr>
                                        </a:solidFill>
                                        <a:latin typeface="Cambria Math" panose="02040503050406030204" charset="0"/>
                                        <a:ea typeface="MS Mincho" charset="0"/>
                                        <a:cs typeface="Cambria Math" panose="02040503050406030204" charset="0"/>
                                      </a:rPr>
                                      <m:t>.</m:t>
                                    </m:r>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𝟓</m:t>
                                    </m:r>
                                  </m:sub>
                                </m:sSub>
                              </m:oMath>
                            </m:oMathPara>
                          </a14:m>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ctrlPr>
                                  </m:sSubPr>
                                  <m:e>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𝒎𝑨𝑷</m:t>
                                    </m:r>
                                  </m:e>
                                  <m:sub>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𝟎</m:t>
                                    </m:r>
                                    <m:r>
                                      <a:rPr lang="en-US" altLang="zh-CN" sz="2400" b="1" i="1" spc="130">
                                        <a:solidFill>
                                          <a:schemeClr val="tx1">
                                            <a:lumMod val="85000"/>
                                            <a:lumOff val="15000"/>
                                          </a:schemeClr>
                                        </a:solidFill>
                                        <a:latin typeface="Cambria Math" panose="02040503050406030204" charset="0"/>
                                        <a:ea typeface="MS Mincho" charset="0"/>
                                        <a:cs typeface="Cambria Math" panose="02040503050406030204" charset="0"/>
                                      </a:rPr>
                                      <m:t>.</m:t>
                                    </m:r>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𝟓</m:t>
                                    </m:r>
                                    <m:r>
                                      <a:rPr lang="en-US" altLang="zh-CN" sz="2400" b="1" i="1" spc="130">
                                        <a:solidFill>
                                          <a:schemeClr val="tx1">
                                            <a:lumMod val="85000"/>
                                            <a:lumOff val="15000"/>
                                          </a:schemeClr>
                                        </a:solidFill>
                                        <a:latin typeface="Cambria Math" panose="02040503050406030204" charset="0"/>
                                        <a:ea typeface="MS Mincho" charset="0"/>
                                        <a:cs typeface="Cambria Math" panose="02040503050406030204" charset="0"/>
                                      </a:rPr>
                                      <m:t>:</m:t>
                                    </m:r>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𝟎</m:t>
                                    </m:r>
                                    <m:r>
                                      <a:rPr lang="en-US" altLang="zh-CN" sz="2400" b="1" i="1" spc="130">
                                        <a:solidFill>
                                          <a:schemeClr val="tx1">
                                            <a:lumMod val="85000"/>
                                            <a:lumOff val="15000"/>
                                          </a:schemeClr>
                                        </a:solidFill>
                                        <a:latin typeface="Cambria Math" panose="02040503050406030204" charset="0"/>
                                        <a:ea typeface="MS Mincho" charset="0"/>
                                        <a:cs typeface="Cambria Math" panose="02040503050406030204" charset="0"/>
                                      </a:rPr>
                                      <m:t>.</m:t>
                                    </m:r>
                                    <m:r>
                                      <a:rPr lang="en-US" altLang="zh-CN" sz="2400" b="1" i="1" spc="130">
                                        <a:solidFill>
                                          <a:schemeClr val="tx1">
                                            <a:lumMod val="85000"/>
                                            <a:lumOff val="15000"/>
                                          </a:schemeClr>
                                        </a:solidFill>
                                        <a:latin typeface="Cambria Math" panose="02040503050406030204" charset="0"/>
                                        <a:ea typeface="宋体" panose="02010600030101010101" pitchFamily="2" charset="-122"/>
                                        <a:cs typeface="Cambria Math" panose="02040503050406030204" charset="0"/>
                                      </a:rPr>
                                      <m:t>𝟗𝟓</m:t>
                                    </m:r>
                                  </m:sub>
                                </m:sSub>
                              </m:oMath>
                            </m:oMathPara>
                          </a14:m>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box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object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r>
                  <a:tr h="0">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rPr>
                            <a:t>YOLOv5s</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94.8</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91.8</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85.3</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68.86</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3.62</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4.86</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YOLOv5n</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68.41</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4.63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5.67</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YOLOv5m</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85.6</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81.4</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67.62</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3.03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YOLOv5l</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92.3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86.9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2.85</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3.68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r>
                  <a:tr h="432000">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宋体" panose="02010600030101010101" pitchFamily="2" charset="-122"/>
                              <a:cs typeface="Calibri" panose="020F0502020204030204" charset="0"/>
                            </a:rPr>
                            <a:t>YOLOv5s-Fire</a:t>
                          </a:r>
                          <a:endParaRPr lang="en-US" altLang="zh-CN" sz="2400" b="1" spc="130">
                            <a:solidFill>
                              <a:srgbClr val="FF0000"/>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96.7</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94.1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87.5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73.1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2.45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r>
                  <a:tr h="432000">
                    <a:tc>
                      <a:txBody>
                        <a:bodyPr/>
                        <a:p>
                          <a:pPr indent="0" algn="ctr" fontAlgn="auto">
                            <a:lnSpc>
                              <a:spcPct val="100000"/>
                            </a:lnSpc>
                            <a:spcBef>
                              <a:spcPts val="0"/>
                            </a:spcBef>
                            <a:spcAft>
                              <a:spcPts val="0"/>
                            </a:spcAft>
                            <a:buNone/>
                          </a:pPr>
                          <a:r>
                            <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rPr>
                            <a:t>vs YOLOv5s</a:t>
                          </a:r>
                          <a:endPar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1.9%</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2.3%</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4.24%</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36.2%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49.6%</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r>
                </a:tbl>
              </a:graphicData>
            </a:graphic>
          </p:graphicFrame>
        </mc:Choice>
        <mc:Fallback xmlns="">
          <p:graphicFrame>
            <p:nvGraphicFramePr>
              <p:cNvPr id="19" name="表格 18"/>
              <p:cNvGraphicFramePr/>
              <p:nvPr>
                <p:custDataLst>
                  <p:tags r:id="rId6"/>
                </p:custDataLst>
              </p:nvPr>
            </p:nvGraphicFramePr>
            <p:xfrm>
              <a:off x="689610" y="1825210"/>
              <a:ext cx="11024235" cy="2875915"/>
            </p:xfrm>
            <a:graphic>
              <a:graphicData uri="http://schemas.openxmlformats.org/drawingml/2006/table">
                <a:tbl>
                  <a:tblPr/>
                  <a:tblGrid>
                    <a:gridCol w="1990725"/>
                    <a:gridCol w="1511300"/>
                    <a:gridCol w="1111250"/>
                    <a:gridCol w="1295400"/>
                    <a:gridCol w="1788160"/>
                    <a:gridCol w="1574800"/>
                    <a:gridCol w="1752600"/>
                  </a:tblGrid>
                  <a:tr h="457200">
                    <a:tc>
                      <a:txBody>
                        <a:bodyPr/>
                        <a:p>
                          <a:pPr indent="0" algn="ctr" fontAlgn="auto">
                            <a:lnSpc>
                              <a:spcPct val="100000"/>
                            </a:lnSpc>
                            <a:spcBef>
                              <a:spcPts val="0"/>
                            </a:spcBef>
                            <a:spcAft>
                              <a:spcPts val="0"/>
                            </a:spcAft>
                          </a:pP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Precision</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Recall</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lstStyle/>
                        <a:p>
                          <a:endParaRPr lang="zh-CN"/>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blipFill>
                          <a:blip r:embed="rId7"/>
                        </a:blipFill>
                      </a:tcPr>
                    </a:tc>
                    <a:tc>
                      <a:txBody>
                        <a:bodyPr/>
                        <a:lstStyle/>
                        <a:p>
                          <a:endParaRPr lang="zh-CN"/>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blipFill>
                          <a:blip r:embed="rId7"/>
                        </a:blip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box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c>
                      <a:txBody>
                        <a:bodyPr/>
                        <a:p>
                          <a:pPr indent="0" algn="ctr" fontAlgn="auto">
                            <a:lnSpc>
                              <a:spcPct val="100000"/>
                            </a:lnSpc>
                            <a:spcBef>
                              <a:spcPts val="0"/>
                            </a:spcBef>
                            <a:spcAft>
                              <a:spcPts val="0"/>
                            </a:spcAft>
                          </a:pPr>
                          <a:r>
                            <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object loss</a:t>
                          </a:r>
                          <a:endParaRPr lang="en-US" altLang="zh-CN" sz="2400" b="1"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w="28575">
                          <a:solidFill>
                            <a:schemeClr val="tx1">
                              <a:lumMod val="85000"/>
                              <a:lumOff val="15000"/>
                            </a:schemeClr>
                          </a:solidFill>
                          <a:prstDash val="solid"/>
                        </a:lnB>
                        <a:lnTlToBr>
                          <a:noFill/>
                        </a:lnTlToBr>
                        <a:lnBlToTr>
                          <a:noFill/>
                        </a:lnBlToTr>
                        <a:noFill/>
                      </a:tcPr>
                    </a:tc>
                  </a:tr>
                  <a:tr h="0">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rPr>
                            <a:t>YOLOv5s</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sym typeface="+mn-ea"/>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94.8</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91.8</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85.3</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宋体" panose="02010600030101010101" pitchFamily="2" charset="-122"/>
                              <a:cs typeface="Calibri" panose="020F0502020204030204" charset="0"/>
                            </a:rPr>
                            <a:t>68.86</a:t>
                          </a:r>
                          <a:endParaRPr lang="en-US" altLang="zh-CN" sz="2400" b="1" spc="130">
                            <a:solidFill>
                              <a:srgbClr val="0000FF"/>
                            </a:solidFill>
                            <a:latin typeface="Calibri" panose="020F0502020204030204" charset="0"/>
                            <a:ea typeface="宋体" panose="02010600030101010101" pitchFamily="2" charset="-122"/>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3.62</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c>
                      <a:txBody>
                        <a:bodyPr/>
                        <a:p>
                          <a:pPr indent="0" algn="ctr" fontAlgn="auto">
                            <a:lnSpc>
                              <a:spcPct val="100000"/>
                            </a:lnSpc>
                            <a:spcBef>
                              <a:spcPts val="0"/>
                            </a:spcBef>
                            <a:spcAft>
                              <a:spcPts val="0"/>
                            </a:spcAft>
                          </a:pPr>
                          <a:r>
                            <a:rPr lang="en-US" altLang="zh-CN" sz="2400" b="1" spc="130">
                              <a:solidFill>
                                <a:srgbClr val="0000FF"/>
                              </a:solidFill>
                              <a:latin typeface="Calibri" panose="020F0502020204030204" charset="0"/>
                              <a:ea typeface="Arial" panose="020B0604020202020204"/>
                              <a:cs typeface="Calibri" panose="020F0502020204030204" charset="0"/>
                            </a:rPr>
                            <a:t>4.86</a:t>
                          </a:r>
                          <a:endParaRPr lang="en-US" altLang="zh-CN" sz="2400" b="1" spc="130">
                            <a:solidFill>
                              <a:srgbClr val="0000FF"/>
                            </a:solidFill>
                            <a:latin typeface="Calibri" panose="020F0502020204030204" charset="0"/>
                            <a:ea typeface="Arial" panose="020B0604020202020204"/>
                            <a:cs typeface="Calibri" panose="020F0502020204030204" charset="0"/>
                          </a:endParaRPr>
                        </a:p>
                      </a:txBody>
                      <a:tcPr anchor="ctr" anchorCtr="0">
                        <a:lnL>
                          <a:noFill/>
                        </a:lnL>
                        <a:lnR>
                          <a:noFill/>
                        </a:lnR>
                        <a:lnT w="28575">
                          <a:solidFill>
                            <a:schemeClr val="tx1">
                              <a:lumMod val="85000"/>
                              <a:lumOff val="15000"/>
                            </a:schemeClr>
                          </a:solidFill>
                          <a:prstDash val="solid"/>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YOLOv5n</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68.41</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4.63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5.67</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YOLOv5m</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94.3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85.6</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81.4</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67.62</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3.03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4.19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a:noFill/>
                        </a:lnB>
                        <a:noFill/>
                      </a:tcPr>
                    </a:tc>
                  </a:tr>
                  <a:tr h="0">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rPr>
                            <a:t>YOLOv5l</a:t>
                          </a:r>
                          <a:endParaRPr lang="en-US" altLang="zh-CN" sz="2400" b="0" spc="13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92.3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86.9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81.3</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67.19</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2.85</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pPr>
                          <a:r>
                            <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rPr>
                            <a:t>3.68</a:t>
                          </a:r>
                          <a:endParaRPr lang="en-US" altLang="zh-CN" sz="2400" b="0" spc="130">
                            <a:solidFill>
                              <a:schemeClr val="tx1">
                                <a:lumMod val="85000"/>
                                <a:lumOff val="15000"/>
                              </a:schemeClr>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a:noFill/>
                        </a:lnT>
                        <a:lnB w="28575">
                          <a:solidFill>
                            <a:schemeClr val="tx1">
                              <a:lumMod val="85000"/>
                              <a:lumOff val="15000"/>
                            </a:schemeClr>
                          </a:solidFill>
                          <a:prstDash val="solid"/>
                        </a:lnB>
                        <a:noFill/>
                      </a:tcPr>
                    </a:tc>
                  </a:tr>
                  <a:tr h="432000">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宋体" panose="02010600030101010101" pitchFamily="2" charset="-122"/>
                              <a:cs typeface="Calibri" panose="020F0502020204030204" charset="0"/>
                            </a:rPr>
                            <a:t>YOLOv5s-Fire</a:t>
                          </a:r>
                          <a:endParaRPr lang="en-US" altLang="zh-CN" sz="2400" b="1" spc="130">
                            <a:solidFill>
                              <a:srgbClr val="FF0000"/>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96.7</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94.1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87.5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73.1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2.31</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c>
                      <a:txBody>
                        <a:bodyPr/>
                        <a:p>
                          <a:pPr indent="0" algn="ctr" fontAlgn="auto">
                            <a:lnSpc>
                              <a:spcPct val="100000"/>
                            </a:lnSpc>
                            <a:spcBef>
                              <a:spcPts val="0"/>
                            </a:spcBef>
                            <a:spcAft>
                              <a:spcPts val="0"/>
                            </a:spcAft>
                          </a:pPr>
                          <a:r>
                            <a:rPr lang="en-US" altLang="zh-CN" sz="2400" b="1" spc="130">
                              <a:solidFill>
                                <a:srgbClr val="FF0000"/>
                              </a:solidFill>
                              <a:latin typeface="Calibri" panose="020F0502020204030204" charset="0"/>
                              <a:ea typeface="Arial" panose="020B0604020202020204"/>
                              <a:cs typeface="Calibri" panose="020F0502020204030204" charset="0"/>
                            </a:rPr>
                            <a:t>2.45</a:t>
                          </a:r>
                          <a:endParaRPr lang="en-US" altLang="zh-CN" sz="2400" b="1" spc="130">
                            <a:solidFill>
                              <a:srgbClr val="FF0000"/>
                            </a:solidFill>
                            <a:latin typeface="Calibri" panose="020F0502020204030204" charset="0"/>
                            <a:ea typeface="Arial" panose="020B0604020202020204"/>
                            <a:cs typeface="Calibri" panose="020F0502020204030204" charset="0"/>
                          </a:endParaRPr>
                        </a:p>
                      </a:txBody>
                      <a:tcPr marL="0" marR="0" marT="0" marB="0" anchor="ctr" anchorCtr="0">
                        <a:lnL>
                          <a:noFill/>
                        </a:lnL>
                        <a:lnR>
                          <a:noFill/>
                        </a:lnR>
                        <a:lnT w="28575">
                          <a:solidFill>
                            <a:schemeClr val="tx1">
                              <a:lumMod val="85000"/>
                              <a:lumOff val="15000"/>
                            </a:schemeClr>
                          </a:solidFill>
                          <a:prstDash val="solid"/>
                        </a:lnT>
                        <a:lnB w="28575">
                          <a:solidFill>
                            <a:schemeClr val="tx1"/>
                          </a:solidFill>
                          <a:prstDash val="sysDash"/>
                        </a:lnB>
                        <a:noFill/>
                      </a:tcPr>
                    </a:tc>
                  </a:tr>
                  <a:tr h="432000">
                    <a:tc>
                      <a:txBody>
                        <a:bodyPr/>
                        <a:p>
                          <a:pPr indent="0" algn="ctr" fontAlgn="auto">
                            <a:lnSpc>
                              <a:spcPct val="100000"/>
                            </a:lnSpc>
                            <a:spcBef>
                              <a:spcPts val="0"/>
                            </a:spcBef>
                            <a:spcAft>
                              <a:spcPts val="0"/>
                            </a:spcAft>
                            <a:buNone/>
                          </a:pPr>
                          <a:r>
                            <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rPr>
                            <a:t>vs YOLOv5s</a:t>
                          </a:r>
                          <a:endParaRPr lang="en-US" altLang="zh-CN" sz="2400" b="1" spc="130">
                            <a:solidFill>
                              <a:schemeClr val="accent4">
                                <a:lumMod val="75000"/>
                              </a:schemeClr>
                            </a:solidFill>
                            <a:latin typeface="Calibri" panose="020F0502020204030204" charset="0"/>
                            <a:ea typeface="宋体" panose="02010600030101010101" pitchFamily="2" charset="-122"/>
                            <a:cs typeface="Calibri" panose="020F0502020204030204" charset="0"/>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1.9%</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2.3%</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2.2%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4.24%</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36.2%</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c>
                      <a:txBody>
                        <a:bodyPr/>
                        <a:p>
                          <a:pPr indent="0" algn="ctr" fontAlgn="auto">
                            <a:lnSpc>
                              <a:spcPct val="100000"/>
                            </a:lnSpc>
                            <a:spcBef>
                              <a:spcPts val="0"/>
                            </a:spcBef>
                            <a:spcAft>
                              <a:spcPts val="0"/>
                            </a:spcAft>
                            <a:buNone/>
                          </a:pPr>
                          <a:r>
                            <a:rPr lang="en-US" altLang="en-US" sz="2400" b="1">
                              <a:solidFill>
                                <a:schemeClr val="accent4">
                                  <a:lumMod val="75000"/>
                                </a:schemeClr>
                              </a:solidFill>
                              <a:sym typeface="+mn-ea"/>
                            </a:rPr>
                            <a:t>↓</a:t>
                          </a:r>
                          <a:r>
                            <a:rPr lang="en-US" altLang="zh-CN" sz="2400" b="1">
                              <a:solidFill>
                                <a:schemeClr val="accent4">
                                  <a:lumMod val="75000"/>
                                </a:schemeClr>
                              </a:solidFill>
                              <a:sym typeface="+mn-ea"/>
                            </a:rPr>
                            <a:t>49.6%</a:t>
                          </a:r>
                          <a:endParaRPr lang="en-US" altLang="zh-CN" sz="2400" b="1" spc="130">
                            <a:solidFill>
                              <a:schemeClr val="accent4">
                                <a:lumMod val="75000"/>
                              </a:schemeClr>
                            </a:solidFill>
                            <a:latin typeface="Calibri" panose="020F0502020204030204" charset="0"/>
                            <a:ea typeface="Arial" panose="020B0604020202020204"/>
                            <a:cs typeface="Calibri" panose="020F0502020204030204" charset="0"/>
                            <a:sym typeface="+mn-ea"/>
                          </a:endParaRPr>
                        </a:p>
                      </a:txBody>
                      <a:tcPr marL="0" marR="0" marT="0" marB="0" anchor="ctr" anchorCtr="0">
                        <a:lnL>
                          <a:noFill/>
                        </a:lnL>
                        <a:lnR>
                          <a:noFill/>
                        </a:lnR>
                        <a:lnT w="28575">
                          <a:solidFill>
                            <a:schemeClr val="tx1"/>
                          </a:solidFill>
                          <a:prstDash val="sysDash"/>
                        </a:lnT>
                        <a:lnB w="28575">
                          <a:solidFill>
                            <a:schemeClr val="tx1">
                              <a:lumMod val="85000"/>
                              <a:lumOff val="15000"/>
                            </a:schemeClr>
                          </a:solidFill>
                          <a:prstDash val="solid"/>
                        </a:lnB>
                        <a:noFill/>
                      </a:tcPr>
                    </a:tc>
                  </a:tr>
                </a:tbl>
              </a:graphicData>
            </a:graphic>
          </p:graphicFrame>
        </mc:Fallback>
      </mc:AlternateContent>
      <p:pic>
        <p:nvPicPr>
          <p:cNvPr id="20" name="图片 19"/>
          <p:cNvPicPr/>
          <p:nvPr/>
        </p:nvPicPr>
        <p:blipFill>
          <a:blip r:embed="rId8"/>
          <a:stretch>
            <a:fillRect/>
          </a:stretch>
        </p:blipFill>
        <p:spPr>
          <a:xfrm>
            <a:off x="4002405" y="-3586480"/>
            <a:ext cx="438467" cy="140017"/>
          </a:xfrm>
          <a:prstGeom prst="rect">
            <a:avLst/>
          </a:prstGeom>
        </p:spPr>
      </p:pic>
      <p:pic>
        <p:nvPicPr>
          <p:cNvPr id="21" name="图片 20"/>
          <p:cNvPicPr/>
          <p:nvPr/>
        </p:nvPicPr>
        <p:blipFill>
          <a:blip r:embed="rId9"/>
          <a:stretch>
            <a:fillRect/>
          </a:stretch>
        </p:blipFill>
        <p:spPr>
          <a:xfrm>
            <a:off x="4803140" y="-3586480"/>
            <a:ext cx="286067" cy="140017"/>
          </a:xfrm>
          <a:prstGeom prst="rect">
            <a:avLst/>
          </a:prstGeom>
        </p:spPr>
      </p:pic>
      <p:pic>
        <p:nvPicPr>
          <p:cNvPr id="22" name="图片 21"/>
          <p:cNvPicPr/>
          <p:nvPr/>
        </p:nvPicPr>
        <p:blipFill>
          <a:blip r:embed="rId10"/>
          <a:stretch>
            <a:fillRect/>
          </a:stretch>
        </p:blipFill>
        <p:spPr>
          <a:xfrm>
            <a:off x="5375275" y="-3586480"/>
            <a:ext cx="305117" cy="120967"/>
          </a:xfrm>
          <a:prstGeom prst="rect">
            <a:avLst/>
          </a:prstGeom>
        </p:spPr>
      </p:pic>
      <p:pic>
        <p:nvPicPr>
          <p:cNvPr id="23" name="图片 22"/>
          <p:cNvPicPr/>
          <p:nvPr/>
        </p:nvPicPr>
        <p:blipFill>
          <a:blip r:embed="rId11"/>
          <a:stretch>
            <a:fillRect/>
          </a:stretch>
        </p:blipFill>
        <p:spPr>
          <a:xfrm>
            <a:off x="5972810" y="-3586480"/>
            <a:ext cx="457517" cy="120967"/>
          </a:xfrm>
          <a:prstGeom prst="rect">
            <a:avLst/>
          </a:prstGeom>
        </p:spPr>
      </p:pic>
      <p:pic>
        <p:nvPicPr>
          <p:cNvPr id="24" name="图片 23"/>
          <p:cNvPicPr/>
          <p:nvPr/>
        </p:nvPicPr>
        <p:blipFill>
          <a:blip r:embed="rId12"/>
          <a:stretch>
            <a:fillRect/>
          </a:stretch>
        </p:blipFill>
        <p:spPr>
          <a:xfrm>
            <a:off x="6800850" y="-3586480"/>
            <a:ext cx="374967" cy="140017"/>
          </a:xfrm>
          <a:prstGeom prst="rect">
            <a:avLst/>
          </a:prstGeom>
        </p:spPr>
      </p:pic>
      <p:pic>
        <p:nvPicPr>
          <p:cNvPr id="25" name="图片 24"/>
          <p:cNvPicPr/>
          <p:nvPr/>
        </p:nvPicPr>
        <p:blipFill>
          <a:blip r:embed="rId13"/>
          <a:stretch>
            <a:fillRect/>
          </a:stretch>
        </p:blipFill>
        <p:spPr>
          <a:xfrm>
            <a:off x="6800850" y="-3586480"/>
            <a:ext cx="355917" cy="140017"/>
          </a:xfrm>
          <a:prstGeom prst="rect">
            <a:avLst/>
          </a:prstGeom>
        </p:spPr>
      </p:pic>
      <p:sp>
        <p:nvSpPr>
          <p:cNvPr id="26" name="矩形 25"/>
          <p:cNvSpPr/>
          <p:nvPr>
            <p:custDataLst>
              <p:tags r:id="rId14"/>
            </p:custDataLst>
          </p:nvPr>
        </p:nvSpPr>
        <p:spPr>
          <a:xfrm>
            <a:off x="151765" y="1044575"/>
            <a:ext cx="9324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下箭头 29"/>
          <p:cNvSpPr/>
          <p:nvPr/>
        </p:nvSpPr>
        <p:spPr>
          <a:xfrm>
            <a:off x="5844540" y="4864100"/>
            <a:ext cx="504000" cy="540000"/>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lumMod val="75000"/>
                  <a:lumOff val="25000"/>
                </a:schemeClr>
              </a:solidFill>
              <a:highlight>
                <a:srgbClr val="FFFF00"/>
              </a:highlight>
            </a:endParaRPr>
          </a:p>
        </p:txBody>
      </p:sp>
      <p:pic>
        <p:nvPicPr>
          <p:cNvPr id="12" name="图片 11" descr="3b343132373834343bd5fdc8b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00" y="5519420"/>
            <a:ext cx="756000" cy="756000"/>
          </a:xfrm>
          <a:prstGeom prst="rect">
            <a:avLst/>
          </a:prstGeom>
        </p:spPr>
      </p:pic>
      <p:sp>
        <p:nvSpPr>
          <p:cNvPr id="32" name="文本框 31"/>
          <p:cNvSpPr txBox="1"/>
          <p:nvPr/>
        </p:nvSpPr>
        <p:spPr>
          <a:xfrm>
            <a:off x="863600" y="5414645"/>
            <a:ext cx="11196955" cy="991870"/>
          </a:xfrm>
          <a:prstGeom prst="rect">
            <a:avLst/>
          </a:prstGeom>
          <a:noFill/>
        </p:spPr>
        <p:txBody>
          <a:bodyPr wrap="square" rtlCol="0" anchor="t">
            <a:noAutofit/>
          </a:bodyPr>
          <a:p>
            <a:r>
              <a:rPr lang="en-US" altLang="zh-CN" sz="2800">
                <a:solidFill>
                  <a:schemeClr val="tx1">
                    <a:lumMod val="85000"/>
                    <a:lumOff val="15000"/>
                  </a:schemeClr>
                </a:solidFill>
                <a:effectLst/>
                <a:sym typeface="+mn-ea"/>
              </a:rPr>
              <a:t>Comprehensive Precision Leadership </a:t>
            </a:r>
            <a:r>
              <a:rPr lang="en-US" altLang="zh-CN" sz="2800" b="1">
                <a:solidFill>
                  <a:schemeClr val="tx1">
                    <a:lumMod val="85000"/>
                    <a:lumOff val="15000"/>
                  </a:schemeClr>
                </a:solidFill>
                <a:effectLst/>
                <a:sym typeface="+mn-ea"/>
              </a:rPr>
              <a:t>-&gt;</a:t>
            </a:r>
            <a:r>
              <a:rPr lang="en-US" altLang="zh-CN" sz="2800">
                <a:solidFill>
                  <a:schemeClr val="tx1">
                    <a:lumMod val="85000"/>
                    <a:lumOff val="15000"/>
                  </a:schemeClr>
                </a:solidFill>
                <a:effectLst/>
                <a:sym typeface="+mn-ea"/>
              </a:rPr>
              <a:t> </a:t>
            </a:r>
            <a:r>
              <a:rPr lang="en-US" altLang="zh-CN" sz="2800">
                <a:solidFill>
                  <a:schemeClr val="tx1">
                    <a:lumMod val="85000"/>
                    <a:lumOff val="15000"/>
                  </a:schemeClr>
                </a:solidFill>
                <a:effectLst/>
                <a:sym typeface="+mn-ea"/>
              </a:rPr>
              <a:t>Highest Precision &amp; Recall, </a:t>
            </a:r>
            <a:r>
              <a:rPr lang="en-US" altLang="zh-CN" sz="2800">
                <a:solidFill>
                  <a:schemeClr val="tx1">
                    <a:lumMod val="85000"/>
                    <a:lumOff val="15000"/>
                  </a:schemeClr>
                </a:solidFill>
                <a:effectLst/>
                <a:sym typeface="+mn-ea"/>
              </a:rPr>
              <a:t>Best mAP</a:t>
            </a:r>
            <a:endParaRPr lang="en-US" altLang="zh-CN" sz="2800">
              <a:solidFill>
                <a:schemeClr val="tx1">
                  <a:lumMod val="85000"/>
                  <a:lumOff val="15000"/>
                </a:schemeClr>
              </a:solidFill>
              <a:effectLst/>
              <a:sym typeface="+mn-ea"/>
            </a:endParaRPr>
          </a:p>
          <a:p>
            <a:r>
              <a:rPr lang="en-US" altLang="zh-CN" sz="2800">
                <a:solidFill>
                  <a:schemeClr val="tx1">
                    <a:lumMod val="85000"/>
                    <a:lumOff val="15000"/>
                  </a:schemeClr>
                </a:solidFill>
                <a:effectLst/>
                <a:sym typeface="+mn-ea"/>
              </a:rPr>
              <a:t>Superior Training Efficiency </a:t>
            </a:r>
            <a:r>
              <a:rPr lang="en-US" altLang="zh-CN" sz="2800" b="1">
                <a:solidFill>
                  <a:schemeClr val="tx1">
                    <a:lumMod val="85000"/>
                    <a:lumOff val="15000"/>
                  </a:schemeClr>
                </a:solidFill>
                <a:effectLst/>
                <a:sym typeface="+mn-ea"/>
              </a:rPr>
              <a:t>-&gt;</a:t>
            </a:r>
            <a:r>
              <a:rPr lang="en-US" altLang="zh-CN" sz="2800">
                <a:solidFill>
                  <a:schemeClr val="tx1">
                    <a:lumMod val="85000"/>
                    <a:lumOff val="15000"/>
                  </a:schemeClr>
                </a:solidFill>
                <a:effectLst/>
                <a:sym typeface="+mn-ea"/>
              </a:rPr>
              <a:t> </a:t>
            </a:r>
            <a:r>
              <a:rPr lang="en-US" altLang="zh-CN" sz="2800">
                <a:solidFill>
                  <a:schemeClr val="tx1">
                    <a:lumMod val="85000"/>
                    <a:lumOff val="15000"/>
                  </a:schemeClr>
                </a:solidFill>
                <a:effectLst/>
                <a:sym typeface="+mn-ea"/>
              </a:rPr>
              <a:t>Lowest Loss Values </a:t>
            </a:r>
            <a:endParaRPr lang="en-US" altLang="zh-CN" sz="2800" u="sng">
              <a:solidFill>
                <a:schemeClr val="tx1">
                  <a:lumMod val="85000"/>
                  <a:lumOff val="15000"/>
                </a:schemeClr>
              </a:solidFill>
              <a:effectLst/>
              <a:sym typeface="+mn-ea"/>
            </a:endParaRPr>
          </a:p>
        </p:txBody>
      </p:sp>
      <p:sp>
        <p:nvSpPr>
          <p:cNvPr id="35" name="圆角矩形 34"/>
          <p:cNvSpPr/>
          <p:nvPr/>
        </p:nvSpPr>
        <p:spPr>
          <a:xfrm>
            <a:off x="152400" y="5528945"/>
            <a:ext cx="11844000" cy="792000"/>
          </a:xfrm>
          <a:prstGeom prst="roundRect">
            <a:avLst/>
          </a:prstGeom>
          <a:solidFill>
            <a:schemeClr val="bg1"/>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u="sng">
                <a:solidFill>
                  <a:srgbClr val="FF0000"/>
                </a:solidFill>
                <a:effectLst>
                  <a:outerShdw blurRad="38100" dist="38100" dir="2700000" algn="tl">
                    <a:srgbClr val="000000">
                      <a:alpha val="43137"/>
                    </a:srgbClr>
                  </a:outerShdw>
                </a:effectLst>
                <a:sym typeface="+mn-ea"/>
              </a:rPr>
              <a:t>The YOLOv5S-Fire improved based on YOLOv5s performs the best!</a:t>
            </a:r>
            <a:endParaRPr lang="en-US" altLang="zh-CN" sz="3200" b="1" i="1" u="sng">
              <a:solidFill>
                <a:srgbClr val="FF0000"/>
              </a:solidFill>
              <a:effectLst>
                <a:outerShdw blurRad="38100" dist="38100" dir="2700000" algn="tl">
                  <a:srgbClr val="000000">
                    <a:alpha val="43137"/>
                  </a:srgbClr>
                </a:outerShdw>
              </a:effectLst>
            </a:endParaRPr>
          </a:p>
        </p:txBody>
      </p:sp>
      <p:sp>
        <p:nvSpPr>
          <p:cNvPr id="37" name="文本框 36"/>
          <p:cNvSpPr txBox="1"/>
          <p:nvPr>
            <p:custDataLst>
              <p:tags r:id="rId17"/>
            </p:custDataLst>
          </p:nvPr>
        </p:nvSpPr>
        <p:spPr>
          <a:xfrm>
            <a:off x="152400" y="963930"/>
            <a:ext cx="9396095" cy="612140"/>
          </a:xfrm>
          <a:prstGeom prst="rect">
            <a:avLst/>
          </a:prstGeom>
          <a:noFill/>
        </p:spPr>
        <p:txBody>
          <a:bodyPr wrap="square" rtlCol="0">
            <a:noAutofit/>
          </a:bodyPr>
          <a:p>
            <a:r>
              <a:rPr lang="en-US" altLang="zh-CN" sz="4000" b="1">
                <a:solidFill>
                  <a:schemeClr val="tx1">
                    <a:lumMod val="85000"/>
                    <a:lumOff val="15000"/>
                  </a:schemeClr>
                </a:solidFill>
              </a:rPr>
              <a:t>—— </a:t>
            </a:r>
            <a:r>
              <a:rPr lang="en-US" altLang="zh-CN" sz="4000" b="1">
                <a:solidFill>
                  <a:schemeClr val="tx1">
                    <a:lumMod val="85000"/>
                    <a:lumOff val="15000"/>
                  </a:schemeClr>
                </a:solidFill>
                <a:sym typeface="+mn-ea"/>
              </a:rPr>
              <a:t>Comparison of YOLOv5 Series Models</a:t>
            </a:r>
            <a:endParaRPr lang="en-US" altLang="zh-CN" sz="4000" b="1">
              <a:solidFill>
                <a:schemeClr val="tx1">
                  <a:lumMod val="85000"/>
                  <a:lumOff val="15000"/>
                </a:schemeClr>
              </a:solidFill>
            </a:endParaRPr>
          </a:p>
        </p:txBody>
      </p:sp>
      <p:sp>
        <p:nvSpPr>
          <p:cNvPr id="2" name="矩形 1"/>
          <p:cNvSpPr/>
          <p:nvPr>
            <p:custDataLst>
              <p:tags r:id="rId18"/>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par>
                                <p:cTn id="16" presetID="22" presetClass="entr" presetSubtype="4" fill="hold" nodeType="withEffect">
                                  <p:stCondLst>
                                    <p:cond delay="0"/>
                                  </p:stCondLst>
                                  <p:childTnLst>
                                    <p:set>
                                      <p:cBhvr>
                                        <p:cTn id="17" dur="500"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000" fill="hold">
                                          <p:stCondLst>
                                            <p:cond delay="0"/>
                                          </p:stCondLst>
                                        </p:cTn>
                                        <p:tgtEl>
                                          <p:spTgt spid="35"/>
                                        </p:tgtEl>
                                        <p:attrNameLst>
                                          <p:attrName>style.visibility</p:attrName>
                                        </p:attrNameLst>
                                      </p:cBhvr>
                                      <p:to>
                                        <p:strVal val="visible"/>
                                      </p:to>
                                    </p:set>
                                    <p:animEffect transition="in" filter="box(in)">
                                      <p:cBhvr>
                                        <p:cTn id="2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0" grpId="1" animBg="1"/>
      <p:bldP spid="32" grpId="0"/>
      <p:bldP spid="32" grpId="1"/>
      <p:bldP spid="35" grpId="0" bldLvl="0" animBg="1"/>
      <p:bldP spid="3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08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2" name="图片 1"/>
          <p:cNvPicPr/>
          <p:nvPr/>
        </p:nvPicPr>
        <p:blipFill>
          <a:blip r:embed="rId5"/>
          <a:stretch>
            <a:fillRect/>
          </a:stretch>
        </p:blipFill>
        <p:spPr>
          <a:xfrm>
            <a:off x="8059261" y="4203066"/>
            <a:ext cx="1816417" cy="1816417"/>
          </a:xfrm>
          <a:prstGeom prst="rect">
            <a:avLst/>
          </a:prstGeom>
        </p:spPr>
      </p:pic>
      <p:pic>
        <p:nvPicPr>
          <p:cNvPr id="3" name="图片 2"/>
          <p:cNvPicPr/>
          <p:nvPr/>
        </p:nvPicPr>
        <p:blipFill>
          <a:blip r:embed="rId6"/>
          <a:stretch>
            <a:fillRect/>
          </a:stretch>
        </p:blipFill>
        <p:spPr>
          <a:xfrm>
            <a:off x="6228556" y="4196398"/>
            <a:ext cx="1822767" cy="1822767"/>
          </a:xfrm>
          <a:prstGeom prst="rect">
            <a:avLst/>
          </a:prstGeom>
        </p:spPr>
      </p:pic>
      <p:sp>
        <p:nvSpPr>
          <p:cNvPr id="4" name="文本框 3"/>
          <p:cNvSpPr txBox="1"/>
          <p:nvPr/>
        </p:nvSpPr>
        <p:spPr>
          <a:xfrm>
            <a:off x="6252210" y="6019165"/>
            <a:ext cx="3614420" cy="337185"/>
          </a:xfrm>
          <a:prstGeom prst="rect">
            <a:avLst/>
          </a:prstGeom>
        </p:spPr>
        <p:txBody>
          <a:bodyPr wrap="square">
            <a:spAutoFit/>
          </a:bodyPr>
          <a:p>
            <a:pPr algn="ctr" defTabSz="266700">
              <a:spcAft>
                <a:spcPts val="800"/>
              </a:spcAft>
            </a:pPr>
            <a:r>
              <a:rPr lang="en-US" altLang="zh-CN" sz="1600">
                <a:latin typeface="Arial" panose="020B0604020202020204"/>
                <a:ea typeface="Arial" panose="020B0604020202020204"/>
              </a:rPr>
              <a:t>YOLOv5s-Fire</a:t>
            </a:r>
            <a:endParaRPr lang="en-US" altLang="zh-CN" sz="1600">
              <a:latin typeface="Arial" panose="020B0604020202020204"/>
              <a:ea typeface="Arial" panose="020B0604020202020204"/>
            </a:endParaRPr>
          </a:p>
        </p:txBody>
      </p:sp>
      <p:sp>
        <p:nvSpPr>
          <p:cNvPr id="16" name="矩形 15"/>
          <p:cNvSpPr/>
          <p:nvPr>
            <p:custDataLst>
              <p:tags r:id="rId7"/>
            </p:custDataLst>
          </p:nvPr>
        </p:nvSpPr>
        <p:spPr>
          <a:xfrm>
            <a:off x="151765" y="1065530"/>
            <a:ext cx="85547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p:nvPr/>
        </p:nvPicPr>
        <p:blipFill>
          <a:blip r:embed="rId8"/>
          <a:srcRect t="9" b="9"/>
          <a:stretch>
            <a:fillRect/>
          </a:stretch>
        </p:blipFill>
        <p:spPr>
          <a:xfrm>
            <a:off x="3807936" y="4196716"/>
            <a:ext cx="1816417" cy="1816417"/>
          </a:xfrm>
          <a:prstGeom prst="rect">
            <a:avLst/>
          </a:prstGeom>
        </p:spPr>
      </p:pic>
      <p:pic>
        <p:nvPicPr>
          <p:cNvPr id="12" name="图片 11"/>
          <p:cNvPicPr/>
          <p:nvPr/>
        </p:nvPicPr>
        <p:blipFill>
          <a:blip r:embed="rId9"/>
          <a:srcRect t="9" b="9"/>
          <a:stretch>
            <a:fillRect/>
          </a:stretch>
        </p:blipFill>
        <p:spPr>
          <a:xfrm>
            <a:off x="1979136" y="4190048"/>
            <a:ext cx="1822767" cy="1822767"/>
          </a:xfrm>
          <a:prstGeom prst="rect">
            <a:avLst/>
          </a:prstGeom>
        </p:spPr>
      </p:pic>
      <p:sp>
        <p:nvSpPr>
          <p:cNvPr id="13" name="文本框 12"/>
          <p:cNvSpPr txBox="1"/>
          <p:nvPr/>
        </p:nvSpPr>
        <p:spPr>
          <a:xfrm>
            <a:off x="1979930" y="6012815"/>
            <a:ext cx="3643630" cy="337185"/>
          </a:xfrm>
          <a:prstGeom prst="rect">
            <a:avLst/>
          </a:prstGeom>
        </p:spPr>
        <p:txBody>
          <a:bodyPr wrap="square">
            <a:spAutoFit/>
          </a:bodyPr>
          <a:p>
            <a:pPr algn="ctr" defTabSz="266700">
              <a:spcAft>
                <a:spcPts val="800"/>
              </a:spcAft>
            </a:pPr>
            <a:r>
              <a:rPr lang="en-US" altLang="zh-CN" sz="1600">
                <a:latin typeface="Arial" panose="020B0604020202020204"/>
                <a:ea typeface="Arial" panose="020B0604020202020204"/>
              </a:rPr>
              <a:t>YOLOv5s</a:t>
            </a:r>
            <a:endParaRPr lang="en-US" altLang="zh-CN" sz="1600">
              <a:latin typeface="Arial" panose="020B0604020202020204"/>
              <a:ea typeface="Arial" panose="020B0604020202020204"/>
            </a:endParaRPr>
          </a:p>
        </p:txBody>
      </p:sp>
      <p:pic>
        <p:nvPicPr>
          <p:cNvPr id="14" name="图片 13"/>
          <p:cNvPicPr/>
          <p:nvPr/>
        </p:nvPicPr>
        <p:blipFill>
          <a:blip r:embed="rId10"/>
          <a:srcRect t="9" b="9"/>
          <a:stretch>
            <a:fillRect/>
          </a:stretch>
        </p:blipFill>
        <p:spPr>
          <a:xfrm>
            <a:off x="6113621" y="1979931"/>
            <a:ext cx="1816417" cy="1816417"/>
          </a:xfrm>
          <a:prstGeom prst="rect">
            <a:avLst/>
          </a:prstGeom>
        </p:spPr>
      </p:pic>
      <p:pic>
        <p:nvPicPr>
          <p:cNvPr id="15" name="图片 14"/>
          <p:cNvPicPr/>
          <p:nvPr/>
        </p:nvPicPr>
        <p:blipFill>
          <a:blip r:embed="rId11"/>
          <a:srcRect t="9" b="9"/>
          <a:stretch>
            <a:fillRect/>
          </a:stretch>
        </p:blipFill>
        <p:spPr>
          <a:xfrm>
            <a:off x="4284821" y="1973263"/>
            <a:ext cx="1822767" cy="1822767"/>
          </a:xfrm>
          <a:prstGeom prst="rect">
            <a:avLst/>
          </a:prstGeom>
        </p:spPr>
      </p:pic>
      <p:sp>
        <p:nvSpPr>
          <p:cNvPr id="19" name="文本框 18"/>
          <p:cNvSpPr txBox="1"/>
          <p:nvPr/>
        </p:nvSpPr>
        <p:spPr>
          <a:xfrm>
            <a:off x="4290695" y="3792220"/>
            <a:ext cx="3644265" cy="337185"/>
          </a:xfrm>
          <a:prstGeom prst="rect">
            <a:avLst/>
          </a:prstGeom>
        </p:spPr>
        <p:txBody>
          <a:bodyPr wrap="square">
            <a:spAutoFit/>
          </a:bodyPr>
          <a:p>
            <a:pPr algn="ctr" defTabSz="266700">
              <a:spcAft>
                <a:spcPts val="800"/>
              </a:spcAft>
            </a:pPr>
            <a:r>
              <a:rPr lang="en-US" altLang="zh-CN" sz="1600">
                <a:latin typeface="Arial" panose="020B0604020202020204"/>
                <a:ea typeface="Arial" panose="020B0604020202020204"/>
              </a:rPr>
              <a:t>YOLOv5n</a:t>
            </a:r>
            <a:endParaRPr lang="en-US" altLang="zh-CN" sz="1600">
              <a:latin typeface="Arial" panose="020B0604020202020204"/>
              <a:ea typeface="Arial" panose="020B0604020202020204"/>
            </a:endParaRPr>
          </a:p>
        </p:txBody>
      </p:sp>
      <p:pic>
        <p:nvPicPr>
          <p:cNvPr id="20" name="图片 19"/>
          <p:cNvPicPr/>
          <p:nvPr/>
        </p:nvPicPr>
        <p:blipFill>
          <a:blip r:embed="rId12"/>
          <a:srcRect t="9" b="9"/>
          <a:stretch>
            <a:fillRect/>
          </a:stretch>
        </p:blipFill>
        <p:spPr>
          <a:xfrm>
            <a:off x="2245836" y="1974851"/>
            <a:ext cx="1816417" cy="1816417"/>
          </a:xfrm>
          <a:prstGeom prst="rect">
            <a:avLst/>
          </a:prstGeom>
        </p:spPr>
      </p:pic>
      <p:pic>
        <p:nvPicPr>
          <p:cNvPr id="21" name="图片 20"/>
          <p:cNvPicPr/>
          <p:nvPr/>
        </p:nvPicPr>
        <p:blipFill>
          <a:blip r:embed="rId13"/>
          <a:srcRect t="9" b="9"/>
          <a:stretch>
            <a:fillRect/>
          </a:stretch>
        </p:blipFill>
        <p:spPr>
          <a:xfrm>
            <a:off x="417036" y="1968183"/>
            <a:ext cx="1822767" cy="1822767"/>
          </a:xfrm>
          <a:prstGeom prst="rect">
            <a:avLst/>
          </a:prstGeom>
        </p:spPr>
      </p:pic>
      <p:sp>
        <p:nvSpPr>
          <p:cNvPr id="22" name="文本框 21"/>
          <p:cNvSpPr txBox="1"/>
          <p:nvPr/>
        </p:nvSpPr>
        <p:spPr>
          <a:xfrm>
            <a:off x="417830" y="3790950"/>
            <a:ext cx="3644265" cy="337185"/>
          </a:xfrm>
          <a:prstGeom prst="rect">
            <a:avLst/>
          </a:prstGeom>
        </p:spPr>
        <p:txBody>
          <a:bodyPr wrap="square">
            <a:spAutoFit/>
          </a:bodyPr>
          <a:p>
            <a:pPr algn="ctr" defTabSz="266700">
              <a:spcAft>
                <a:spcPts val="800"/>
              </a:spcAft>
            </a:pPr>
            <a:r>
              <a:rPr lang="en-US" altLang="zh-CN" sz="1600">
                <a:latin typeface="Arial" panose="020B0604020202020204"/>
                <a:ea typeface="Arial" panose="020B0604020202020204"/>
              </a:rPr>
              <a:t>YOLOv5m</a:t>
            </a:r>
            <a:endParaRPr lang="en-US" altLang="zh-CN" sz="1600">
              <a:latin typeface="Arial" panose="020B0604020202020204"/>
              <a:ea typeface="Arial" panose="020B0604020202020204"/>
            </a:endParaRPr>
          </a:p>
        </p:txBody>
      </p:sp>
      <p:pic>
        <p:nvPicPr>
          <p:cNvPr id="23" name="图片 22"/>
          <p:cNvPicPr/>
          <p:nvPr/>
        </p:nvPicPr>
        <p:blipFill>
          <a:blip r:embed="rId14"/>
          <a:srcRect t="9" b="9"/>
          <a:stretch>
            <a:fillRect/>
          </a:stretch>
        </p:blipFill>
        <p:spPr>
          <a:xfrm>
            <a:off x="9981406" y="1969771"/>
            <a:ext cx="1821600" cy="1821600"/>
          </a:xfrm>
          <a:prstGeom prst="rect">
            <a:avLst/>
          </a:prstGeom>
        </p:spPr>
      </p:pic>
      <p:pic>
        <p:nvPicPr>
          <p:cNvPr id="24" name="图片 23"/>
          <p:cNvPicPr/>
          <p:nvPr/>
        </p:nvPicPr>
        <p:blipFill>
          <a:blip r:embed="rId15"/>
          <a:srcRect t="9" b="9"/>
          <a:stretch>
            <a:fillRect/>
          </a:stretch>
        </p:blipFill>
        <p:spPr>
          <a:xfrm>
            <a:off x="8152606" y="1970088"/>
            <a:ext cx="1822767" cy="1822767"/>
          </a:xfrm>
          <a:prstGeom prst="rect">
            <a:avLst/>
          </a:prstGeom>
        </p:spPr>
      </p:pic>
      <p:sp>
        <p:nvSpPr>
          <p:cNvPr id="25" name="文本框 24"/>
          <p:cNvSpPr txBox="1"/>
          <p:nvPr/>
        </p:nvSpPr>
        <p:spPr>
          <a:xfrm>
            <a:off x="8152765" y="3782060"/>
            <a:ext cx="3649980" cy="337185"/>
          </a:xfrm>
          <a:prstGeom prst="rect">
            <a:avLst/>
          </a:prstGeom>
        </p:spPr>
        <p:txBody>
          <a:bodyPr wrap="square">
            <a:spAutoFit/>
          </a:bodyPr>
          <a:p>
            <a:pPr algn="ctr" defTabSz="266700">
              <a:spcAft>
                <a:spcPts val="800"/>
              </a:spcAft>
            </a:pPr>
            <a:r>
              <a:rPr lang="en-US" altLang="zh-CN" sz="1600">
                <a:latin typeface="Arial" panose="020B0604020202020204"/>
                <a:ea typeface="Arial" panose="020B0604020202020204"/>
              </a:rPr>
              <a:t>YOLOv5l</a:t>
            </a:r>
            <a:endParaRPr lang="en-US" altLang="zh-CN" sz="1600">
              <a:latin typeface="Arial" panose="020B0604020202020204"/>
              <a:ea typeface="Arial" panose="020B0604020202020204"/>
            </a:endParaRPr>
          </a:p>
        </p:txBody>
      </p:sp>
      <p:sp>
        <p:nvSpPr>
          <p:cNvPr id="10" name="文本框 9"/>
          <p:cNvSpPr txBox="1"/>
          <p:nvPr>
            <p:custDataLst>
              <p:tags r:id="rId16"/>
            </p:custDataLst>
          </p:nvPr>
        </p:nvSpPr>
        <p:spPr>
          <a:xfrm>
            <a:off x="152400" y="984250"/>
            <a:ext cx="8554720" cy="612000"/>
          </a:xfrm>
          <a:prstGeom prst="rect">
            <a:avLst/>
          </a:prstGeom>
          <a:noFill/>
        </p:spPr>
        <p:txBody>
          <a:bodyPr wrap="square" rtlCol="0">
            <a:noAutofit/>
          </a:bodyPr>
          <a:p>
            <a:r>
              <a:rPr lang="en-US" altLang="zh-CN" sz="4000" b="1">
                <a:solidFill>
                  <a:schemeClr val="tx1">
                    <a:lumMod val="85000"/>
                    <a:lumOff val="15000"/>
                  </a:schemeClr>
                </a:solidFill>
              </a:rPr>
              <a:t>—— W</a:t>
            </a:r>
            <a:r>
              <a:rPr lang="en-US" altLang="zh-CN" sz="4000" b="1">
                <a:solidFill>
                  <a:schemeClr val="tx1">
                    <a:lumMod val="85000"/>
                    <a:lumOff val="15000"/>
                  </a:schemeClr>
                </a:solidFill>
              </a:rPr>
              <a:t>ildfire Detection in Test Image</a:t>
            </a:r>
            <a:endParaRPr lang="en-US" altLang="zh-CN" sz="4000" b="1">
              <a:solidFill>
                <a:schemeClr val="tx1">
                  <a:lumMod val="85000"/>
                  <a:lumOff val="15000"/>
                </a:schemeClr>
              </a:solidFill>
            </a:endParaRPr>
          </a:p>
        </p:txBody>
      </p:sp>
      <p:sp>
        <p:nvSpPr>
          <p:cNvPr id="18" name="矩形 17"/>
          <p:cNvSpPr/>
          <p:nvPr>
            <p:custDataLst>
              <p:tags r:id="rId17"/>
            </p:custDataLst>
          </p:nvPr>
        </p:nvSpPr>
        <p:spPr>
          <a:xfrm>
            <a:off x="6087745"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Experiment Result</a:t>
            </a:r>
            <a:endParaRPr lang="en-US" altLang="zh-CN" sz="2400" b="1">
              <a:solidFill>
                <a:schemeClr val="tx1">
                  <a:lumMod val="85000"/>
                  <a:lumOff val="1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250825" y="1628140"/>
            <a:ext cx="11691620" cy="4571365"/>
          </a:xfrm>
          <a:prstGeom prst="rect">
            <a:avLst/>
          </a:prstGeom>
          <a:noFill/>
        </p:spPr>
        <p:txBody>
          <a:bodyPr wrap="square" rtlCol="0" anchor="t">
            <a:noAutofit/>
          </a:bodyPr>
          <a:p>
            <a:pPr indent="0" algn="just">
              <a:buClrTx/>
              <a:buSzTx/>
              <a:buFont typeface="Wingdings" panose="05000000000000000000" charset="0"/>
              <a:buNone/>
            </a:pPr>
            <a:r>
              <a:rPr lang="en-US" altLang="zh-CN" sz="2400">
                <a:solidFill>
                  <a:schemeClr val="tx1">
                    <a:lumMod val="85000"/>
                    <a:lumOff val="15000"/>
                  </a:schemeClr>
                </a:solidFill>
                <a:sym typeface="+mn-ea"/>
              </a:rPr>
              <a:t>The paper proposes an enhanced remote sensing image forest fire detection model named YOLOv5s-Fire, which integrates multiple advanced modules.  Based on the YOLOv5s framework, the model incorporates the CBAM attention mechanism, BiFPN feature fusion structure, GhostConv modules, and the SPP-Fire module that significantly improve detection accuracy and robustness while effectively controlling model size and computational cost. Through a series of experimental evaluations, the model architecture and hyperparameters were optimized to achieve superior classification performance.  </a:t>
            </a:r>
            <a:endParaRPr lang="en-US" altLang="zh-CN" sz="2400">
              <a:solidFill>
                <a:schemeClr val="tx1">
                  <a:lumMod val="85000"/>
                  <a:lumOff val="15000"/>
                </a:schemeClr>
              </a:solidFill>
              <a:sym typeface="+mn-ea"/>
            </a:endParaRPr>
          </a:p>
          <a:p>
            <a:pPr indent="0" algn="just">
              <a:buClrTx/>
              <a:buSzTx/>
              <a:buFont typeface="Wingdings" panose="05000000000000000000" charset="0"/>
              <a:buNone/>
            </a:pPr>
            <a:r>
              <a:rPr lang="en-US" altLang="zh-CN" sz="2400">
                <a:solidFill>
                  <a:schemeClr val="tx1">
                    <a:lumMod val="85000"/>
                    <a:lumOff val="15000"/>
                  </a:schemeClr>
                </a:solidFill>
                <a:sym typeface="+mn-ea"/>
              </a:rPr>
              <a:t>The results demonstrate that YOLOv5s-Fire outperforms all versions of the original YOLOv5 model across multiple evaluation metrics, achieving the 96.7% precision and 94.1% Recall. These results further confirm its efficiency and practicality in real-world remote sensing data processing, providing strong technical support for intelligent forest fire monitoring and emergency response.</a:t>
            </a:r>
            <a:endParaRPr lang="en-US" altLang="zh-CN" sz="2400">
              <a:solidFill>
                <a:schemeClr val="tx1">
                  <a:lumMod val="85000"/>
                  <a:lumOff val="15000"/>
                </a:schemeClr>
              </a:solidFill>
              <a:sym typeface="+mn-ea"/>
            </a:endParaRPr>
          </a:p>
        </p:txBody>
      </p:sp>
      <p:sp>
        <p:nvSpPr>
          <p:cNvPr id="7" name="文本框 6"/>
          <p:cNvSpPr txBox="1"/>
          <p:nvPr>
            <p:custDataLst>
              <p:tags r:id="rId1"/>
            </p:custDataLst>
          </p:nvPr>
        </p:nvSpPr>
        <p:spPr>
          <a:xfrm>
            <a:off x="211455" y="821690"/>
            <a:ext cx="10564495" cy="672465"/>
          </a:xfrm>
          <a:prstGeom prst="rect">
            <a:avLst/>
          </a:prstGeom>
          <a:noFill/>
        </p:spPr>
        <p:txBody>
          <a:bodyPr wrap="square" rtlCol="0">
            <a:noAutofit/>
          </a:bodyPr>
          <a:p>
            <a:r>
              <a:rPr lang="en-US" altLang="zh-CN" sz="4000" b="1">
                <a:solidFill>
                  <a:schemeClr val="tx1">
                    <a:lumMod val="85000"/>
                    <a:lumOff val="15000"/>
                  </a:schemeClr>
                </a:solidFill>
              </a:rPr>
              <a:t>Conclusion</a:t>
            </a:r>
            <a:r>
              <a:rPr lang="zh-CN" altLang="en-US" sz="4000" b="1">
                <a:solidFill>
                  <a:schemeClr val="tx1">
                    <a:lumMod val="85000"/>
                    <a:lumOff val="15000"/>
                  </a:schemeClr>
                </a:solidFill>
              </a:rPr>
              <a:t>：</a:t>
            </a:r>
            <a:endParaRPr lang="zh-CN" altLang="en-US" sz="4000" b="1">
              <a:solidFill>
                <a:schemeClr val="tx1">
                  <a:lumMod val="85000"/>
                  <a:lumOff val="15000"/>
                </a:schemeClr>
              </a:solidFill>
            </a:endParaRPr>
          </a:p>
        </p:txBody>
      </p:sp>
      <p:sp>
        <p:nvSpPr>
          <p:cNvPr id="2" name="矩形 1"/>
          <p:cNvSpPr/>
          <p:nvPr>
            <p:custDataLst>
              <p:tags r:id="rId2"/>
            </p:custDataLst>
          </p:nvPr>
        </p:nvSpPr>
        <p:spPr>
          <a:xfrm>
            <a:off x="0" y="6350"/>
            <a:ext cx="12192635"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175" y="889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2" name="矩形 11"/>
          <p:cNvSpPr/>
          <p:nvPr>
            <p:custDataLst>
              <p:tags r:id="rId4"/>
            </p:custDataLst>
          </p:nvPr>
        </p:nvSpPr>
        <p:spPr>
          <a:xfrm>
            <a:off x="304038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13" name="矩形 12"/>
          <p:cNvSpPr/>
          <p:nvPr>
            <p:custDataLst>
              <p:tags r:id="rId5"/>
            </p:custDataLst>
          </p:nvPr>
        </p:nvSpPr>
        <p:spPr>
          <a:xfrm>
            <a:off x="608203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4" name="矩形 13"/>
          <p:cNvSpPr/>
          <p:nvPr>
            <p:custDataLst>
              <p:tags r:id="rId6"/>
            </p:custDataLst>
          </p:nvPr>
        </p:nvSpPr>
        <p:spPr>
          <a:xfrm>
            <a:off x="9143365" y="-1905"/>
            <a:ext cx="3053715"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a:solidFill>
                  <a:schemeClr val="tx1">
                    <a:lumMod val="85000"/>
                    <a:lumOff val="15000"/>
                  </a:schemeClr>
                </a:solidFill>
                <a:sym typeface="+mn-ea"/>
              </a:rPr>
              <a:t>Conclusion</a:t>
            </a:r>
            <a:endParaRPr lang="en-US" altLang="zh-CN" sz="2400" b="1">
              <a:solidFill>
                <a:schemeClr val="tx1">
                  <a:lumMod val="85000"/>
                  <a:lumOff val="1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545465" y="1346200"/>
            <a:ext cx="11541125" cy="5039360"/>
          </a:xfrm>
          <a:prstGeom prst="rect">
            <a:avLst/>
          </a:prstGeom>
          <a:noFill/>
        </p:spPr>
        <p:txBody>
          <a:bodyPr wrap="square" rtlCol="0" anchor="t">
            <a:noAutofit/>
          </a:bodyPr>
          <a:p>
            <a:pPr algn="just">
              <a:lnSpc>
                <a:spcPct val="150000"/>
              </a:lnSpc>
              <a:buClrTx/>
              <a:buSzTx/>
              <a:buFontTx/>
            </a:pPr>
            <a:r>
              <a:rPr lang="en-US" altLang="zh-CN" sz="2400" b="1">
                <a:solidFill>
                  <a:schemeClr val="tx1">
                    <a:lumMod val="85000"/>
                    <a:lumOff val="15000"/>
                  </a:schemeClr>
                </a:solidFill>
                <a:latin typeface="Calibri" panose="020F0502020204030204" charset="0"/>
                <a:cs typeface="Calibri" panose="020F0502020204030204" charset="0"/>
              </a:rPr>
              <a:t>​​1. Architecture Enhancement -</a:t>
            </a:r>
            <a:r>
              <a:rPr lang="en-US" altLang="zh-CN" sz="2400" b="1">
                <a:solidFill>
                  <a:schemeClr val="tx1">
                    <a:lumMod val="85000"/>
                    <a:lumOff val="15000"/>
                  </a:schemeClr>
                </a:solidFill>
                <a:latin typeface="Calibri" panose="020F0502020204030204" charset="0"/>
                <a:cs typeface="Calibri" panose="020F0502020204030204" charset="0"/>
                <a:sym typeface="+mn-ea"/>
              </a:rPr>
              <a:t>&gt; </a:t>
            </a:r>
            <a:r>
              <a:rPr lang="en-US" altLang="zh-CN" sz="2400" b="1" i="1">
                <a:solidFill>
                  <a:schemeClr val="tx1">
                    <a:lumMod val="85000"/>
                    <a:lumOff val="15000"/>
                  </a:schemeClr>
                </a:solidFill>
                <a:effectLst>
                  <a:outerShdw blurRad="38100" dist="38100" dir="2700000" algn="tl">
                    <a:srgbClr val="000000">
                      <a:alpha val="43137"/>
                    </a:srgbClr>
                  </a:outerShdw>
                </a:effectLst>
                <a:latin typeface="Calibri" panose="020F0502020204030204" charset="0"/>
                <a:cs typeface="Calibri" panose="020F0502020204030204" charset="0"/>
              </a:rPr>
              <a:t>​​</a:t>
            </a:r>
            <a:r>
              <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rPr>
              <a:t>Transformer Integration​​</a:t>
            </a:r>
            <a:endPar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sym typeface="+mn-ea"/>
              </a:rPr>
              <a:t>Embed ​​Swin Transformer Modules​​ for long-range dependencies.</a:t>
            </a:r>
            <a:endParaRPr lang="en-US" altLang="zh-CN" sz="2400">
              <a:solidFill>
                <a:schemeClr val="tx1">
                  <a:lumMod val="85000"/>
                  <a:lumOff val="15000"/>
                </a:schemeClr>
              </a:solidFill>
              <a:latin typeface="Calibri" panose="020F0502020204030204" charset="0"/>
              <a:cs typeface="Calibri" panose="020F0502020204030204" charset="0"/>
              <a:sym typeface="+mn-ea"/>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Develop ​​Hybrid CNN-Transformer Architecture.</a:t>
            </a:r>
            <a:endParaRPr lang="en-US" altLang="zh-CN" sz="2400">
              <a:solidFill>
                <a:schemeClr val="tx1">
                  <a:lumMod val="85000"/>
                  <a:lumOff val="15000"/>
                </a:schemeClr>
              </a:solidFill>
              <a:latin typeface="Calibri" panose="020F0502020204030204" charset="0"/>
              <a:cs typeface="Calibri" panose="020F0502020204030204" charset="0"/>
            </a:endParaRPr>
          </a:p>
          <a:p>
            <a:pPr indent="0" algn="just">
              <a:lnSpc>
                <a:spcPct val="150000"/>
              </a:lnSpc>
              <a:buClrTx/>
              <a:buSzTx/>
              <a:buFont typeface="Wingdings" panose="05000000000000000000" charset="0"/>
              <a:buNone/>
            </a:pPr>
            <a:r>
              <a:rPr lang="en-US" altLang="zh-CN" sz="2400" b="1">
                <a:solidFill>
                  <a:schemeClr val="tx1">
                    <a:lumMod val="85000"/>
                    <a:lumOff val="15000"/>
                  </a:schemeClr>
                </a:solidFill>
                <a:latin typeface="Calibri" panose="020F0502020204030204" charset="0"/>
                <a:cs typeface="Calibri" panose="020F0502020204030204" charset="0"/>
              </a:rPr>
              <a:t>2. Data Augmentation</a:t>
            </a:r>
            <a:r>
              <a:rPr lang="en-US" altLang="zh-CN" sz="2400" b="1">
                <a:solidFill>
                  <a:schemeClr val="tx1">
                    <a:lumMod val="85000"/>
                    <a:lumOff val="15000"/>
                  </a:schemeClr>
                </a:solidFill>
                <a:latin typeface="Calibri" panose="020F0502020204030204" charset="0"/>
                <a:cs typeface="Calibri" panose="020F0502020204030204" charset="0"/>
                <a:sym typeface="+mn-ea"/>
              </a:rPr>
              <a:t> -</a:t>
            </a:r>
            <a:r>
              <a:rPr lang="en-US" altLang="zh-CN" sz="2400" b="1">
                <a:solidFill>
                  <a:schemeClr val="tx1">
                    <a:lumMod val="85000"/>
                    <a:lumOff val="15000"/>
                  </a:schemeClr>
                </a:solidFill>
                <a:latin typeface="Calibri" panose="020F0502020204030204" charset="0"/>
                <a:cs typeface="Calibri" panose="020F0502020204030204" charset="0"/>
                <a:sym typeface="+mn-ea"/>
              </a:rPr>
              <a:t>&gt; </a:t>
            </a:r>
            <a:r>
              <a:rPr lang="en-US" altLang="zh-CN" sz="2400" b="1" i="1">
                <a:solidFill>
                  <a:srgbClr val="FF0000"/>
                </a:solidFill>
                <a:effectLst>
                  <a:outerShdw blurRad="38100" dist="38100" dir="2700000" algn="tl">
                    <a:srgbClr val="000000">
                      <a:alpha val="43137"/>
                    </a:srgbClr>
                  </a:outerShdw>
                </a:effectLst>
                <a:latin typeface="Calibri" panose="020F0502020204030204" charset="0"/>
                <a:cs typeface="Calibri" panose="020F0502020204030204" charset="0"/>
              </a:rPr>
              <a:t>Multi-Source Training​</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Incorporate ​​</a:t>
            </a:r>
            <a:r>
              <a:rPr lang="en-US" altLang="zh-CN" sz="2400">
                <a:solidFill>
                  <a:schemeClr val="tx1">
                    <a:lumMod val="85000"/>
                    <a:lumOff val="15000"/>
                  </a:schemeClr>
                </a:solidFill>
                <a:latin typeface="Calibri" panose="020F0502020204030204" charset="0"/>
                <a:cs typeface="Calibri" panose="020F0502020204030204" charset="0"/>
                <a:sym typeface="+mn-ea"/>
              </a:rPr>
              <a:t>Sentinel-2 </a:t>
            </a:r>
            <a:r>
              <a:rPr lang="en-US" altLang="zh-CN" sz="2400">
                <a:solidFill>
                  <a:schemeClr val="tx1">
                    <a:lumMod val="85000"/>
                    <a:lumOff val="15000"/>
                  </a:schemeClr>
                </a:solidFill>
                <a:latin typeface="Calibri" panose="020F0502020204030204" charset="0"/>
                <a:cs typeface="Calibri" panose="020F0502020204030204" charset="0"/>
              </a:rPr>
              <a:t>hyperspectral data​​.</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Fuse ​​humidity and wind </a:t>
            </a:r>
            <a:r>
              <a:rPr lang="en-US" altLang="zh-CN" sz="2400">
                <a:solidFill>
                  <a:schemeClr val="tx1">
                    <a:lumMod val="85000"/>
                    <a:lumOff val="15000"/>
                  </a:schemeClr>
                </a:solidFill>
                <a:latin typeface="Calibri" panose="020F0502020204030204" charset="0"/>
                <a:cs typeface="Calibri" panose="020F0502020204030204" charset="0"/>
                <a:sym typeface="+mn-ea"/>
              </a:rPr>
              <a:t>meteorological​​ </a:t>
            </a:r>
            <a:r>
              <a:rPr lang="en-US" altLang="zh-CN" sz="2400">
                <a:solidFill>
                  <a:schemeClr val="tx1">
                    <a:lumMod val="85000"/>
                    <a:lumOff val="15000"/>
                  </a:schemeClr>
                </a:solidFill>
                <a:latin typeface="Calibri" panose="020F0502020204030204" charset="0"/>
                <a:cs typeface="Calibri" panose="020F0502020204030204" charset="0"/>
              </a:rPr>
              <a:t>+ ​​terrain data​​ (DEM).</a:t>
            </a:r>
            <a:endParaRPr lang="en-US" altLang="zh-CN" sz="2400">
              <a:solidFill>
                <a:schemeClr val="tx1">
                  <a:lumMod val="85000"/>
                  <a:lumOff val="15000"/>
                </a:schemeClr>
              </a:solidFill>
              <a:latin typeface="Calibri" panose="020F0502020204030204" charset="0"/>
              <a:cs typeface="Calibri" panose="020F0502020204030204" charset="0"/>
            </a:endParaRPr>
          </a:p>
          <a:p>
            <a:pPr algn="just">
              <a:lnSpc>
                <a:spcPct val="150000"/>
              </a:lnSpc>
              <a:buClrTx/>
              <a:buSzTx/>
              <a:buFontTx/>
            </a:pPr>
            <a:r>
              <a:rPr lang="en-US" altLang="zh-CN" sz="2400" b="1">
                <a:solidFill>
                  <a:schemeClr val="tx1">
                    <a:lumMod val="85000"/>
                    <a:lumOff val="15000"/>
                  </a:schemeClr>
                </a:solidFill>
                <a:latin typeface="Calibri" panose="020F0502020204030204" charset="0"/>
                <a:cs typeface="Calibri" panose="020F0502020204030204" charset="0"/>
              </a:rPr>
              <a:t>3. Deployment optimization</a:t>
            </a:r>
            <a:endParaRPr lang="en-US" altLang="zh-CN" sz="2400" b="1">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Support edge device deployment.</a:t>
            </a:r>
            <a:endParaRPr lang="en-US" altLang="zh-CN" sz="2400">
              <a:solidFill>
                <a:schemeClr val="tx1">
                  <a:lumMod val="85000"/>
                  <a:lumOff val="15000"/>
                </a:schemeClr>
              </a:solidFill>
              <a:latin typeface="Calibri" panose="020F0502020204030204" charset="0"/>
              <a:cs typeface="Calibri" panose="020F0502020204030204" charset="0"/>
            </a:endParaRPr>
          </a:p>
          <a:p>
            <a:pPr marL="800100" lvl="1" indent="-342900" algn="just">
              <a:lnSpc>
                <a:spcPct val="150000"/>
              </a:lnSpc>
              <a:buClrTx/>
              <a:buSzTx/>
              <a:buFont typeface="Wingdings" panose="05000000000000000000" charset="0"/>
              <a:buChar char="Ø"/>
            </a:pPr>
            <a:r>
              <a:rPr lang="en-US" altLang="zh-CN" sz="2400">
                <a:solidFill>
                  <a:schemeClr val="tx1">
                    <a:lumMod val="85000"/>
                    <a:lumOff val="15000"/>
                  </a:schemeClr>
                </a:solidFill>
                <a:latin typeface="Calibri" panose="020F0502020204030204" charset="0"/>
                <a:cs typeface="Calibri" panose="020F0502020204030204" charset="0"/>
              </a:rPr>
              <a:t>Integrated satellites, Uavs and ground monitoring stations.</a:t>
            </a:r>
            <a:endParaRPr lang="en-US" altLang="zh-CN" sz="2400">
              <a:solidFill>
                <a:schemeClr val="tx1">
                  <a:lumMod val="85000"/>
                  <a:lumOff val="15000"/>
                </a:schemeClr>
              </a:solidFill>
              <a:latin typeface="Calibri" panose="020F0502020204030204" charset="0"/>
              <a:cs typeface="Calibri" panose="020F0502020204030204" charset="0"/>
            </a:endParaRPr>
          </a:p>
        </p:txBody>
      </p:sp>
      <p:sp>
        <p:nvSpPr>
          <p:cNvPr id="2" name="文本框 1"/>
          <p:cNvSpPr txBox="1"/>
          <p:nvPr>
            <p:custDataLst>
              <p:tags r:id="rId1"/>
            </p:custDataLst>
          </p:nvPr>
        </p:nvSpPr>
        <p:spPr>
          <a:xfrm>
            <a:off x="211455" y="821690"/>
            <a:ext cx="10564495" cy="672465"/>
          </a:xfrm>
          <a:prstGeom prst="rect">
            <a:avLst/>
          </a:prstGeom>
          <a:noFill/>
        </p:spPr>
        <p:txBody>
          <a:bodyPr wrap="square" rtlCol="0">
            <a:noAutofit/>
          </a:bodyPr>
          <a:p>
            <a:r>
              <a:rPr lang="en-US" altLang="zh-CN" sz="4000" b="1">
                <a:solidFill>
                  <a:schemeClr val="tx1">
                    <a:lumMod val="85000"/>
                    <a:lumOff val="15000"/>
                  </a:schemeClr>
                </a:solidFill>
              </a:rPr>
              <a:t>Future Work</a:t>
            </a:r>
            <a:r>
              <a:rPr lang="zh-CN" altLang="en-US" sz="4000" b="1">
                <a:solidFill>
                  <a:schemeClr val="tx1">
                    <a:lumMod val="85000"/>
                    <a:lumOff val="15000"/>
                  </a:schemeClr>
                </a:solidFill>
              </a:rPr>
              <a:t>：</a:t>
            </a:r>
            <a:endParaRPr lang="zh-CN" altLang="en-US" sz="4000" b="1">
              <a:solidFill>
                <a:schemeClr val="tx1">
                  <a:lumMod val="85000"/>
                  <a:lumOff val="15000"/>
                </a:schemeClr>
              </a:solidFill>
            </a:endParaRPr>
          </a:p>
        </p:txBody>
      </p:sp>
      <p:sp>
        <p:nvSpPr>
          <p:cNvPr id="7" name="矩形 6"/>
          <p:cNvSpPr/>
          <p:nvPr>
            <p:custDataLst>
              <p:tags r:id="rId2"/>
            </p:custDataLst>
          </p:nvPr>
        </p:nvSpPr>
        <p:spPr>
          <a:xfrm>
            <a:off x="0" y="6350"/>
            <a:ext cx="12192635"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3"/>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3175" y="889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13" name="矩形 12"/>
          <p:cNvSpPr/>
          <p:nvPr>
            <p:custDataLst>
              <p:tags r:id="rId4"/>
            </p:custDataLst>
          </p:nvPr>
        </p:nvSpPr>
        <p:spPr>
          <a:xfrm>
            <a:off x="304038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14" name="矩形 13"/>
          <p:cNvSpPr/>
          <p:nvPr>
            <p:custDataLst>
              <p:tags r:id="rId5"/>
            </p:custDataLst>
          </p:nvPr>
        </p:nvSpPr>
        <p:spPr>
          <a:xfrm>
            <a:off x="6082030" y="3810"/>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15" name="矩形 14"/>
          <p:cNvSpPr/>
          <p:nvPr>
            <p:custDataLst>
              <p:tags r:id="rId6"/>
            </p:custDataLst>
          </p:nvPr>
        </p:nvSpPr>
        <p:spPr>
          <a:xfrm>
            <a:off x="9143365" y="-1905"/>
            <a:ext cx="3053715"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a:solidFill>
                  <a:schemeClr val="tx1">
                    <a:lumMod val="85000"/>
                    <a:lumOff val="15000"/>
                  </a:schemeClr>
                </a:solidFill>
                <a:sym typeface="+mn-ea"/>
              </a:rPr>
              <a:t>Conclusion</a:t>
            </a:r>
            <a:endParaRPr lang="en-US" altLang="zh-CN" sz="2400" b="1">
              <a:solidFill>
                <a:schemeClr val="tx1">
                  <a:lumMod val="85000"/>
                  <a:lumOff val="1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nvSpPr>
        <p:spPr>
          <a:xfrm>
            <a:off x="171450" y="889000"/>
            <a:ext cx="11776710" cy="5810250"/>
          </a:xfrm>
          <a:prstGeom prst="rect">
            <a:avLst/>
          </a:prstGeom>
          <a:noFill/>
        </p:spPr>
        <p:txBody>
          <a:bodyPr wrap="square" rtlCol="0" anchor="t">
            <a:noAutofit/>
          </a:bodyPr>
          <a:p>
            <a:pPr algn="just">
              <a:lnSpc>
                <a:spcPct val="115000"/>
              </a:lnSpc>
              <a:spcBef>
                <a:spcPts val="0"/>
              </a:spcBef>
              <a:spcAft>
                <a:spcPts val="0"/>
              </a:spcAft>
            </a:pPr>
            <a:r>
              <a:rPr lang="en-US" altLang="zh-CN" sz="2400">
                <a:solidFill>
                  <a:schemeClr val="tx1">
                    <a:lumMod val="85000"/>
                    <a:lumOff val="15000"/>
                  </a:schemeClr>
                </a:solidFill>
                <a:cs typeface="+mn-lt"/>
                <a:sym typeface="+mn-ea"/>
              </a:rPr>
              <a:t>[1] E. A. Kadir, H. Irie, and S. L. Rosa, “Modeling of Wireless Sensor Networks for Detection Land and Forest Fire Hotspot,” in 2019 International Conference on Electronics, Information, and Communication (ICEIC), Auckland, New Zealand, Jan. 2019, pp. 1–5. doi: </a:t>
            </a:r>
            <a:r>
              <a:rPr lang="en-US" altLang="zh-CN" sz="2400">
                <a:solidFill>
                  <a:schemeClr val="tx1">
                    <a:lumMod val="85000"/>
                    <a:lumOff val="15000"/>
                  </a:schemeClr>
                </a:solidFill>
                <a:cs typeface="+mn-lt"/>
                <a:sym typeface="+mn-ea"/>
                <a:hlinkClick r:id="rId1" action="ppaction://hlinkfile"/>
              </a:rPr>
              <a:t>https://doi.org/10.23919/ELINFOCOM.2019.8706364</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[2] A. Khan, B. Hassan, S. Khan, R. Ahmed, and A. Abuassba, “DeepFire: A Novel Dataset and Deep Transfer Learning Benchmark for Forest Fire Detection,” Mobile Information Systems, vol. 2022, pp. 1–14, Apr. 2022, doi: </a:t>
            </a:r>
            <a:r>
              <a:rPr lang="en-US" altLang="zh-CN" sz="2400">
                <a:solidFill>
                  <a:schemeClr val="tx1">
                    <a:lumMod val="85000"/>
                    <a:lumOff val="15000"/>
                  </a:schemeClr>
                </a:solidFill>
                <a:cs typeface="+mn-lt"/>
                <a:sym typeface="+mn-ea"/>
                <a:hlinkClick r:id="rId2" action="ppaction://hlinkfile"/>
              </a:rPr>
              <a:t>https://doi.org/10.1155/2022/5358359</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[3] S. T. Seydi, V. Saeidi, B. Kalantar, N. Ueda, and A. A. Halin, “Fire-Net: A Deep Learning Framework for Active Forest Fire Detection,” Journal of Sensors, vol. 2022, pp. 1–14, Feb. 2022, doi: </a:t>
            </a:r>
            <a:r>
              <a:rPr lang="en-US" altLang="zh-CN" sz="2400">
                <a:solidFill>
                  <a:schemeClr val="tx1">
                    <a:lumMod val="85000"/>
                    <a:lumOff val="15000"/>
                  </a:schemeClr>
                </a:solidFill>
                <a:cs typeface="+mn-lt"/>
                <a:sym typeface="+mn-ea"/>
                <a:hlinkClick r:id="rId3" action="ppaction://hlinkfile"/>
              </a:rPr>
              <a:t>https://doi.org/10.1155/2022/8044390</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[4] H. Yuan, Z. Lu, R. Zhang, J. Li, S. Wang, and J. Fan, “An effective graph embedded YOLOv5 model for forest fire detection,” Computational Intelligence, vol. 40, no. 2, Mar. 2024, doi: </a:t>
            </a:r>
            <a:r>
              <a:rPr lang="en-US" altLang="zh-CN" sz="2400">
                <a:solidFill>
                  <a:schemeClr val="tx1">
                    <a:lumMod val="85000"/>
                    <a:lumOff val="15000"/>
                  </a:schemeClr>
                </a:solidFill>
                <a:cs typeface="+mn-lt"/>
                <a:sym typeface="+mn-ea"/>
                <a:hlinkClick r:id="rId4" action="ppaction://hlinkfile"/>
              </a:rPr>
              <a:t>https://doi.org/10.1111/coin.12640</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p:txBody>
      </p:sp>
      <p:sp>
        <p:nvSpPr>
          <p:cNvPr id="2" name="矩形 1"/>
          <p:cNvSpPr/>
          <p:nvPr>
            <p:custDataLst>
              <p:tags r:id="rId5"/>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4400" b="1">
                <a:solidFill>
                  <a:schemeClr val="bg1"/>
                </a:solidFill>
                <a:sym typeface="+mn-ea"/>
              </a:rPr>
              <a:t>Reference List</a:t>
            </a:r>
            <a:endParaRPr lang="en-US" altLang="zh-CN" sz="4400" b="1">
              <a:solidFill>
                <a:schemeClr val="bg1"/>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nvSpPr>
        <p:spPr>
          <a:xfrm>
            <a:off x="171450" y="889000"/>
            <a:ext cx="11776710" cy="5810250"/>
          </a:xfrm>
          <a:prstGeom prst="rect">
            <a:avLst/>
          </a:prstGeom>
          <a:noFill/>
        </p:spPr>
        <p:txBody>
          <a:bodyPr wrap="square" rtlCol="0" anchor="t">
            <a:noAutofit/>
          </a:bodyPr>
          <a:p>
            <a:pPr algn="just">
              <a:lnSpc>
                <a:spcPct val="115000"/>
              </a:lnSpc>
              <a:spcBef>
                <a:spcPts val="0"/>
              </a:spcBef>
              <a:spcAft>
                <a:spcPts val="0"/>
              </a:spcAft>
            </a:pPr>
            <a:r>
              <a:rPr lang="en-US" altLang="zh-CN" sz="2400">
                <a:solidFill>
                  <a:schemeClr val="tx1">
                    <a:lumMod val="85000"/>
                    <a:lumOff val="15000"/>
                  </a:schemeClr>
                </a:solidFill>
                <a:cs typeface="+mn-lt"/>
                <a:sym typeface="+mn-ea"/>
              </a:rPr>
              <a:t>[5] R. Xzu, H. Lin, K. Lu, L. Cao, and Y. Liu, “A Forest Fire Detection System Based on Ensemble Learning,” Forests, vol. 12, no. 2, Feb. 2021, doi: </a:t>
            </a:r>
            <a:r>
              <a:rPr lang="en-US" altLang="zh-CN" sz="2400">
                <a:solidFill>
                  <a:schemeClr val="tx1">
                    <a:lumMod val="85000"/>
                    <a:lumOff val="15000"/>
                  </a:schemeClr>
                </a:solidFill>
                <a:cs typeface="+mn-lt"/>
                <a:sym typeface="+mn-ea"/>
                <a:hlinkClick r:id="rId1" action="ppaction://hlinkfile"/>
              </a:rPr>
              <a:t>https://doi.org/10.3390/f12020217</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[6] Y. Kang, E. Jang, J. Im, and C. Kwon, “A deep learning model using geostationary satellite data for forest fire detection with reduced detection latency,” GIScience &amp; Remote Sensing, vol. 59, no. 1, pp. 2019–2035, Nov. 2022, doi: </a:t>
            </a:r>
            <a:r>
              <a:rPr lang="en-US" altLang="zh-CN" sz="2400">
                <a:solidFill>
                  <a:schemeClr val="tx1">
                    <a:lumMod val="85000"/>
                    <a:lumOff val="15000"/>
                  </a:schemeClr>
                </a:solidFill>
                <a:cs typeface="+mn-lt"/>
                <a:sym typeface="+mn-ea"/>
                <a:hlinkClick r:id="rId2" action="ppaction://hlinkfile"/>
              </a:rPr>
              <a:t>https://doi.org/10.1080/15481603.2022.2143872</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a:p>
            <a:pPr algn="just">
              <a:lnSpc>
                <a:spcPct val="115000"/>
              </a:lnSpc>
              <a:spcBef>
                <a:spcPts val="0"/>
              </a:spcBef>
              <a:spcAft>
                <a:spcPts val="0"/>
              </a:spcAft>
            </a:pPr>
            <a:r>
              <a:rPr lang="en-US" altLang="zh-CN" sz="2400">
                <a:solidFill>
                  <a:schemeClr val="tx1">
                    <a:lumMod val="85000"/>
                    <a:lumOff val="15000"/>
                  </a:schemeClr>
                </a:solidFill>
                <a:cs typeface="+mn-lt"/>
                <a:sym typeface="+mn-ea"/>
              </a:rPr>
              <a:t>[7] Y. Ding, M. Wang, Y. Fu, and Q. Wang, “Forest Smoke-Fire Net (FSF Net): A Wildfire Smoke Detection Model That Combines MODIS Remote Sensing Images with Regional Dynamic Brightness Temperature Thresholds,” Forests, vol. 15, no. 5, pp. 839–839, May 2024, doi: </a:t>
            </a:r>
            <a:r>
              <a:rPr lang="en-US" altLang="zh-CN" sz="2400">
                <a:solidFill>
                  <a:schemeClr val="tx1">
                    <a:lumMod val="85000"/>
                    <a:lumOff val="15000"/>
                  </a:schemeClr>
                </a:solidFill>
                <a:cs typeface="+mn-lt"/>
                <a:sym typeface="+mn-ea"/>
                <a:hlinkClick r:id="rId3" action="ppaction://hlinkfile"/>
              </a:rPr>
              <a:t>https://doi.org/10.3390/f15050839</a:t>
            </a:r>
            <a:r>
              <a:rPr lang="en-US" altLang="zh-CN" sz="2400">
                <a:solidFill>
                  <a:schemeClr val="tx1">
                    <a:lumMod val="85000"/>
                    <a:lumOff val="15000"/>
                  </a:schemeClr>
                </a:solidFill>
                <a:cs typeface="+mn-lt"/>
                <a:sym typeface="+mn-ea"/>
              </a:rPr>
              <a:t>.</a:t>
            </a:r>
            <a:endParaRPr lang="en-US" altLang="zh-CN" sz="2400">
              <a:solidFill>
                <a:schemeClr val="tx1">
                  <a:lumMod val="85000"/>
                  <a:lumOff val="15000"/>
                </a:schemeClr>
              </a:solidFill>
              <a:cs typeface="+mn-lt"/>
              <a:sym typeface="+mn-ea"/>
            </a:endParaRPr>
          </a:p>
        </p:txBody>
      </p:sp>
      <p:sp>
        <p:nvSpPr>
          <p:cNvPr id="2" name="矩形 1"/>
          <p:cNvSpPr/>
          <p:nvPr>
            <p:custDataLst>
              <p:tags r:id="rId4"/>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4400" b="1">
                <a:solidFill>
                  <a:schemeClr val="bg1"/>
                </a:solidFill>
                <a:sym typeface="+mn-ea"/>
              </a:rPr>
              <a:t>Reference List</a:t>
            </a:r>
            <a:endParaRPr lang="en-US" altLang="zh-CN" sz="4400" b="1">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nvSpPr>
        <p:spPr>
          <a:xfrm>
            <a:off x="288290" y="1054100"/>
            <a:ext cx="11610340" cy="5205730"/>
          </a:xfrm>
          <a:prstGeom prst="rect">
            <a:avLst/>
          </a:prstGeom>
          <a:noFill/>
        </p:spPr>
        <p:txBody>
          <a:bodyPr wrap="square" rtlCol="0" anchor="t">
            <a:noAutofit/>
          </a:bodyPr>
          <a:p>
            <a:pPr algn="just"/>
            <a:r>
              <a:rPr lang="en-US" altLang="zh-CN" sz="2400">
                <a:solidFill>
                  <a:schemeClr val="tx1">
                    <a:lumMod val="85000"/>
                    <a:lumOff val="15000"/>
                  </a:schemeClr>
                </a:solidFill>
                <a:sym typeface="+mn-ea"/>
              </a:rPr>
              <a:t>This thesis was completed with the help and guidance of my Computer Science and technology research supervisor </a:t>
            </a:r>
            <a:r>
              <a:rPr lang="en-US" altLang="zh-CN" sz="2400" b="1" i="1">
                <a:solidFill>
                  <a:schemeClr val="tx1">
                    <a:lumMod val="85000"/>
                    <a:lumOff val="15000"/>
                  </a:schemeClr>
                </a:solidFill>
                <a:sym typeface="+mn-ea"/>
              </a:rPr>
              <a:t>Dr. Md Irfan Ullah</a:t>
            </a:r>
            <a:r>
              <a:rPr lang="en-US" altLang="zh-CN" sz="2400">
                <a:solidFill>
                  <a:schemeClr val="tx1">
                    <a:lumMod val="85000"/>
                    <a:lumOff val="15000"/>
                  </a:schemeClr>
                </a:solidFill>
                <a:sym typeface="+mn-ea"/>
              </a:rPr>
              <a:t>. From the beginning of topic selection until the completion of the entire thesis writing, he spent a great deal of time and effort to provide me with comprehensive and detailed guidance and many targeted suggestions. My mentor's profound professional knowledge, serious scientific attitude, rigorous academic spirit and tireless teaching noble ethics has all exerted a profound influence on me. He has taught me the methodology to carry out the research and to present the research works as clear as possible. It was a great privilege and honour to work and study under his guidance. I am extremely grateful for what he has offered me. I would like to express my deep and sincere gratitude to mentor for giving me the opportunity to do research and providing invaluable guidance throughout this research. I would also like to thank him for his friendship, empathy, and great sense of humour. I am extremely grateful to my parents for their love, prayers, caring and sacrifices to educating and preparing for my future. I dedicate this thesis to them. </a:t>
            </a:r>
            <a:endParaRPr lang="en-US" altLang="zh-CN" sz="2400">
              <a:solidFill>
                <a:schemeClr val="tx1">
                  <a:lumMod val="85000"/>
                  <a:lumOff val="15000"/>
                </a:schemeClr>
              </a:solidFill>
              <a:sym typeface="+mn-ea"/>
            </a:endParaRPr>
          </a:p>
        </p:txBody>
      </p:sp>
      <p:sp>
        <p:nvSpPr>
          <p:cNvPr id="2" name="矩形 1"/>
          <p:cNvSpPr/>
          <p:nvPr>
            <p:custDataLst>
              <p:tags r:id="rId1"/>
            </p:custDataLst>
          </p:nvPr>
        </p:nvSpPr>
        <p:spPr>
          <a:xfrm>
            <a:off x="-1905" y="0"/>
            <a:ext cx="1219263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4400" b="1">
                <a:solidFill>
                  <a:schemeClr val="bg1"/>
                </a:solidFill>
                <a:sym typeface="+mn-ea"/>
              </a:rPr>
              <a:t>Acknowledgment</a:t>
            </a:r>
            <a:endParaRPr lang="en-US" altLang="zh-CN" sz="4400" b="1">
              <a:solidFill>
                <a:schemeClr val="bg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4445" y="3121025"/>
            <a:ext cx="12193270" cy="1445260"/>
          </a:xfrm>
          <a:prstGeom prst="rect">
            <a:avLst/>
          </a:prstGeom>
          <a:noFill/>
          <a:ln>
            <a:noFill/>
          </a:ln>
        </p:spPr>
        <p:txBody>
          <a:bodyPr wrap="square" rtlCol="0" anchor="t">
            <a:spAutoFit/>
          </a:bodyPr>
          <a:p>
            <a:pPr algn="ctr"/>
            <a:r>
              <a:rPr lang="en-US" altLang="zh-CN" sz="8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rPr>
              <a:t>Question &amp; Answer</a:t>
            </a:r>
            <a:endParaRPr lang="en-US" altLang="zh-CN" sz="88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endParaRPr>
          </a:p>
        </p:txBody>
      </p:sp>
      <p:sp>
        <p:nvSpPr>
          <p:cNvPr id="2" name="文本框 1"/>
          <p:cNvSpPr txBox="1"/>
          <p:nvPr/>
        </p:nvSpPr>
        <p:spPr>
          <a:xfrm>
            <a:off x="0" y="1798955"/>
            <a:ext cx="12193905" cy="1322070"/>
          </a:xfrm>
          <a:prstGeom prst="rect">
            <a:avLst/>
          </a:prstGeom>
          <a:noFill/>
        </p:spPr>
        <p:txBody>
          <a:bodyPr wrap="square" rtlCol="0" anchor="t">
            <a:spAutoFit/>
          </a:bodyPr>
          <a:p>
            <a:pPr algn="ctr"/>
            <a:r>
              <a:rPr lang="en-US" altLang="zh-CN" sz="8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rPr>
              <a:t>Thanks!</a:t>
            </a:r>
            <a:endParaRPr lang="en-US" altLang="zh-CN" sz="8000" b="1">
              <a:ln w="9525">
                <a:solidFill>
                  <a:schemeClr val="bg1"/>
                </a:solidFill>
                <a:prstDash val="solid"/>
              </a:ln>
              <a:solidFill>
                <a:schemeClr val="tx1">
                  <a:lumMod val="85000"/>
                  <a:lumOff val="15000"/>
                </a:schemeClr>
              </a:solidFill>
              <a:effectLst>
                <a:outerShdw blurRad="12700" dist="38100" dir="2700000" algn="tl" rotWithShape="0">
                  <a:schemeClr val="bg1">
                    <a:lumMod val="50000"/>
                  </a:schemeClr>
                </a:outerShdw>
              </a:effectLst>
              <a:sym typeface="+mn-ea"/>
            </a:endParaRPr>
          </a:p>
        </p:txBody>
      </p:sp>
      <p:sp>
        <p:nvSpPr>
          <p:cNvPr id="9" name="矩形 8"/>
          <p:cNvSpPr/>
          <p:nvPr>
            <p:custDataLst>
              <p:tags r:id="rId1"/>
            </p:custDataLst>
          </p:nvPr>
        </p:nvSpPr>
        <p:spPr>
          <a:xfrm>
            <a:off x="-10160" y="0"/>
            <a:ext cx="12209145" cy="78359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10" name="组合 9"/>
          <p:cNvGrpSpPr>
            <a:grpSpLocks noChangeAspect="1"/>
          </p:cNvGrpSpPr>
          <p:nvPr/>
        </p:nvGrpSpPr>
        <p:grpSpPr>
          <a:xfrm>
            <a:off x="67945" y="63500"/>
            <a:ext cx="5869305" cy="627380"/>
            <a:chOff x="198" y="205"/>
            <a:chExt cx="28024" cy="2996"/>
          </a:xfrm>
        </p:grpSpPr>
        <p:pic>
          <p:nvPicPr>
            <p:cNvPr id="11" name="Picture 2"/>
            <p:cNvPicPr>
              <a:picLocks noChangeAspect="1"/>
            </p:cNvPicPr>
            <p:nvPr/>
          </p:nvPicPr>
          <p:blipFill>
            <a:blip r:embed="rId2" cstate="print">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tretch>
              <a:fillRect/>
            </a:stretch>
          </p:blipFill>
          <p:spPr>
            <a:xfrm>
              <a:off x="18527" y="205"/>
              <a:ext cx="2996" cy="2996"/>
            </a:xfrm>
            <a:prstGeom prst="rect">
              <a:avLst/>
            </a:prstGeom>
          </p:spPr>
        </p:pic>
        <p:pic>
          <p:nvPicPr>
            <p:cNvPr id="12"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 y="315"/>
              <a:ext cx="17916" cy="2776"/>
            </a:xfrm>
            <a:prstGeom prst="rect">
              <a:avLst/>
            </a:prstGeom>
          </p:spPr>
        </p:pic>
        <p:grpSp>
          <p:nvGrpSpPr>
            <p:cNvPr id="13" name="组合 1"/>
            <p:cNvGrpSpPr>
              <a:grpSpLocks noChangeAspect="1"/>
            </p:cNvGrpSpPr>
            <p:nvPr/>
          </p:nvGrpSpPr>
          <p:grpSpPr>
            <a:xfrm>
              <a:off x="22058" y="495"/>
              <a:ext cx="6165" cy="2446"/>
              <a:chOff x="6530" y="503"/>
              <a:chExt cx="3570" cy="1417"/>
            </a:xfrm>
          </p:grpSpPr>
          <p:pic>
            <p:nvPicPr>
              <p:cNvPr id="14" name="IM 6"/>
              <p:cNvPicPr/>
              <p:nvPr/>
            </p:nvPicPr>
            <p:blipFill>
              <a:blip r:embed="rId4"/>
              <a:stretch>
                <a:fillRect/>
              </a:stretch>
            </p:blipFill>
            <p:spPr>
              <a:xfrm>
                <a:off x="7358" y="503"/>
                <a:ext cx="1919" cy="328"/>
              </a:xfrm>
              <a:prstGeom prst="rect">
                <a:avLst/>
              </a:prstGeom>
            </p:spPr>
          </p:pic>
          <p:pic>
            <p:nvPicPr>
              <p:cNvPr id="15" name="IM 10"/>
              <p:cNvPicPr/>
              <p:nvPr/>
            </p:nvPicPr>
            <p:blipFill>
              <a:blip r:embed="rId5"/>
              <a:stretch>
                <a:fillRect/>
              </a:stretch>
            </p:blipFill>
            <p:spPr>
              <a:xfrm>
                <a:off x="6973" y="1596"/>
                <a:ext cx="2698" cy="324"/>
              </a:xfrm>
              <a:prstGeom prst="rect">
                <a:avLst/>
              </a:prstGeom>
            </p:spPr>
          </p:pic>
          <p:pic>
            <p:nvPicPr>
              <p:cNvPr id="22" name="IM 8"/>
              <p:cNvPicPr/>
              <p:nvPr/>
            </p:nvPicPr>
            <p:blipFill>
              <a:blip r:embed="rId6"/>
              <a:stretch>
                <a:fillRect/>
              </a:stretch>
            </p:blipFill>
            <p:spPr>
              <a:xfrm>
                <a:off x="6530" y="923"/>
                <a:ext cx="3571" cy="570"/>
              </a:xfrm>
              <a:prstGeom prst="rect">
                <a:avLst/>
              </a:prstGeom>
            </p:spPr>
          </p:pic>
        </p:grpSp>
      </p:grpSp>
      <p:sp>
        <p:nvSpPr>
          <p:cNvPr id="7" name="矩形 6"/>
          <p:cNvSpPr/>
          <p:nvPr/>
        </p:nvSpPr>
        <p:spPr>
          <a:xfrm>
            <a:off x="5937885" y="120650"/>
            <a:ext cx="6135370" cy="658495"/>
          </a:xfrm>
          <a:prstGeom prst="rect">
            <a:avLst/>
          </a:prstGeom>
          <a:noFill/>
          <a:ln>
            <a:noFill/>
          </a:ln>
        </p:spPr>
        <p:txBody>
          <a:bodyPr wrap="none" rtlCol="0" anchor="t">
            <a:noAutofit/>
          </a:bodyPr>
          <a:p>
            <a:pPr algn="r">
              <a:lnSpc>
                <a:spcPct val="100000"/>
              </a:lnSpc>
            </a:pPr>
            <a:r>
              <a:rPr lang="en-US" altLang="zh-CN" sz="3200" b="1">
                <a:solidFill>
                  <a:schemeClr val="bg1"/>
                </a:solidFill>
                <a:sym typeface="+mn-ea"/>
              </a:rPr>
              <a:t>202118010402 Qinglian Li (Jane)</a:t>
            </a:r>
            <a:endParaRPr lang="en-US" altLang="zh-CN" sz="3200" b="1">
              <a:solidFill>
                <a:schemeClr val="bg1"/>
              </a:solidFill>
              <a:sym typeface="+mn-ea"/>
            </a:endParaRPr>
          </a:p>
        </p:txBody>
      </p:sp>
      <p:sp>
        <p:nvSpPr>
          <p:cNvPr id="4" name="矩形 3"/>
          <p:cNvSpPr/>
          <p:nvPr>
            <p:custDataLst>
              <p:tags r:id="rId7"/>
            </p:custDataLst>
          </p:nvPr>
        </p:nvSpPr>
        <p:spPr>
          <a:xfrm>
            <a:off x="-1905" y="6023610"/>
            <a:ext cx="12200890" cy="904240"/>
          </a:xfrm>
          <a:prstGeom prst="rect">
            <a:avLst/>
          </a:prstGeom>
          <a:gradFill>
            <a:gsLst>
              <a:gs pos="100000">
                <a:schemeClr val="tx1">
                  <a:lumMod val="50000"/>
                  <a:lumOff val="50000"/>
                </a:schemeClr>
              </a:gs>
              <a:gs pos="0">
                <a:schemeClr val="tx1">
                  <a:lumMod val="65000"/>
                  <a:lumOff val="35000"/>
                </a:schemeClr>
              </a:gs>
              <a:gs pos="100000">
                <a:schemeClr val="accent4">
                  <a:lumMod val="40000"/>
                  <a:lumOff val="6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2540" y="6023610"/>
            <a:ext cx="12197080" cy="835025"/>
          </a:xfrm>
          <a:prstGeom prst="rect">
            <a:avLst/>
          </a:prstGeom>
          <a:noFill/>
        </p:spPr>
        <p:txBody>
          <a:bodyPr wrap="square" rtlCol="0" anchor="t">
            <a:noAutofit/>
          </a:bodyPr>
          <a:p>
            <a:pPr algn="ctr">
              <a:buClrTx/>
              <a:buSzTx/>
              <a:buFontTx/>
            </a:pPr>
            <a:r>
              <a:rPr lang="en-US" altLang="zh-CN" sz="2400" b="1">
                <a:solidFill>
                  <a:schemeClr val="bg1">
                    <a:lumMod val="95000"/>
                  </a:schemeClr>
                </a:solidFill>
                <a:sym typeface="+mn-ea"/>
              </a:rPr>
              <a:t>Oxford Brookes University in collaboration with Chengdu University of Technology, BSc Computer Science Supervised by Dr. Irfan Ullah</a:t>
            </a:r>
            <a:endParaRPr lang="en-US" altLang="zh-CN" sz="2400" b="1">
              <a:solidFill>
                <a:schemeClr val="bg1">
                  <a:lumMod val="95000"/>
                </a:schemeClr>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12" name="矩形 11"/>
          <p:cNvSpPr/>
          <p:nvPr>
            <p:custDataLst>
              <p:tags r:id="rId6"/>
            </p:custDataLst>
          </p:nvPr>
        </p:nvSpPr>
        <p:spPr>
          <a:xfrm>
            <a:off x="151765" y="988060"/>
            <a:ext cx="5078095"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custDataLst>
              <p:tags r:id="rId7"/>
            </p:custDataLst>
          </p:nvPr>
        </p:nvSpPr>
        <p:spPr>
          <a:xfrm>
            <a:off x="151765" y="882650"/>
            <a:ext cx="5077460" cy="607060"/>
          </a:xfrm>
          <a:prstGeom prst="rect">
            <a:avLst/>
          </a:prstGeom>
          <a:noFill/>
        </p:spPr>
        <p:txBody>
          <a:bodyPr wrap="square" rtlCol="0" anchor="t">
            <a:noAutofit/>
          </a:bodyPr>
          <a:p>
            <a:pPr indent="0" algn="l" defTabSz="266700" fontAlgn="auto">
              <a:lnSpc>
                <a:spcPct val="100000"/>
              </a:lnSpc>
              <a:spcAft>
                <a:spcPts val="0"/>
              </a:spcAft>
            </a:pPr>
            <a:r>
              <a:rPr lang="en-US" altLang="zh-CN" sz="4000" b="1">
                <a:solidFill>
                  <a:schemeClr val="tx1">
                    <a:lumMod val="85000"/>
                    <a:lumOff val="15000"/>
                  </a:schemeClr>
                </a:solidFill>
                <a:sym typeface="+mn-ea"/>
              </a:rPr>
              <a:t>Research Background </a:t>
            </a:r>
            <a:endParaRPr lang="zh-CN" altLang="en-US" sz="4000" b="1">
              <a:solidFill>
                <a:schemeClr val="tx1">
                  <a:lumMod val="85000"/>
                  <a:lumOff val="15000"/>
                </a:schemeClr>
              </a:solidFill>
              <a:sym typeface="+mn-ea"/>
            </a:endParaRPr>
          </a:p>
        </p:txBody>
      </p:sp>
      <p:sp>
        <p:nvSpPr>
          <p:cNvPr id="20" name="圆角矩形 19"/>
          <p:cNvSpPr/>
          <p:nvPr/>
        </p:nvSpPr>
        <p:spPr>
          <a:xfrm>
            <a:off x="614045" y="2726690"/>
            <a:ext cx="4410075" cy="675005"/>
          </a:xfrm>
          <a:prstGeom prst="roundRect">
            <a:avLst/>
          </a:prstGeom>
          <a:solidFill>
            <a:schemeClr val="bg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600" b="1"/>
              <a:t>Traditional Detection</a:t>
            </a:r>
            <a:endParaRPr lang="en-US" altLang="zh-CN" sz="3600" b="1"/>
          </a:p>
        </p:txBody>
      </p:sp>
      <p:sp>
        <p:nvSpPr>
          <p:cNvPr id="21" name="文本框 20"/>
          <p:cNvSpPr txBox="1"/>
          <p:nvPr/>
        </p:nvSpPr>
        <p:spPr>
          <a:xfrm>
            <a:off x="445135" y="1666240"/>
            <a:ext cx="11564620" cy="951230"/>
          </a:xfrm>
          <a:prstGeom prst="rect">
            <a:avLst/>
          </a:prstGeom>
          <a:noFill/>
        </p:spPr>
        <p:txBody>
          <a:bodyPr wrap="square" rtlCol="0">
            <a:noAutofit/>
          </a:bodyPr>
          <a:p>
            <a:r>
              <a:rPr lang="en-US" altLang="zh-CN" sz="2800">
                <a:solidFill>
                  <a:schemeClr val="tx1">
                    <a:lumMod val="85000"/>
                    <a:lumOff val="15000"/>
                  </a:schemeClr>
                </a:solidFill>
                <a:latin typeface="Calibri" panose="020F0502020204030204" charset="0"/>
                <a:cs typeface="Calibri" panose="020F0502020204030204" charset="0"/>
              </a:rPr>
              <a:t>The average area burned by each wildfire is up to </a:t>
            </a:r>
            <a:r>
              <a:rPr lang="en-US" altLang="zh-CN" sz="2800" b="1">
                <a:solidFill>
                  <a:schemeClr val="tx1">
                    <a:lumMod val="85000"/>
                    <a:lumOff val="15000"/>
                  </a:schemeClr>
                </a:solidFill>
                <a:latin typeface="Calibri" panose="020F0502020204030204" charset="0"/>
                <a:cs typeface="Calibri" panose="020F0502020204030204" charset="0"/>
              </a:rPr>
              <a:t>20</a:t>
            </a:r>
            <a:r>
              <a:rPr lang="en-US" altLang="zh-CN" sz="2800">
                <a:solidFill>
                  <a:schemeClr val="tx1">
                    <a:lumMod val="85000"/>
                    <a:lumOff val="15000"/>
                  </a:schemeClr>
                </a:solidFill>
                <a:latin typeface="Calibri" panose="020F0502020204030204" charset="0"/>
                <a:cs typeface="Calibri" panose="020F0502020204030204" charset="0"/>
              </a:rPr>
              <a:t> hectares and the global average annual area burned is more than </a:t>
            </a:r>
            <a:r>
              <a:rPr lang="en-US" altLang="zh-CN" sz="2800" b="1">
                <a:solidFill>
                  <a:schemeClr val="tx1">
                    <a:lumMod val="85000"/>
                    <a:lumOff val="15000"/>
                  </a:schemeClr>
                </a:solidFill>
                <a:latin typeface="Calibri" panose="020F0502020204030204" charset="0"/>
                <a:cs typeface="Calibri" panose="020F0502020204030204" charset="0"/>
              </a:rPr>
              <a:t>25,000</a:t>
            </a:r>
            <a:r>
              <a:rPr lang="en-US" altLang="zh-CN" sz="2800">
                <a:solidFill>
                  <a:schemeClr val="tx1">
                    <a:lumMod val="85000"/>
                    <a:lumOff val="15000"/>
                  </a:schemeClr>
                </a:solidFill>
                <a:latin typeface="Calibri" panose="020F0502020204030204" charset="0"/>
                <a:cs typeface="Calibri" panose="020F0502020204030204" charset="0"/>
              </a:rPr>
              <a:t> hectares.[1]</a:t>
            </a:r>
            <a:endParaRPr lang="en-US" altLang="zh-CN" sz="2800">
              <a:solidFill>
                <a:schemeClr val="tx1">
                  <a:lumMod val="85000"/>
                  <a:lumOff val="15000"/>
                </a:schemeClr>
              </a:solidFill>
              <a:latin typeface="Calibri" panose="020F0502020204030204" charset="0"/>
              <a:cs typeface="Calibri" panose="020F0502020204030204" charset="0"/>
            </a:endParaRPr>
          </a:p>
        </p:txBody>
      </p:sp>
      <p:sp>
        <p:nvSpPr>
          <p:cNvPr id="24" name="下箭头 23"/>
          <p:cNvSpPr/>
          <p:nvPr/>
        </p:nvSpPr>
        <p:spPr>
          <a:xfrm>
            <a:off x="2453640" y="3579495"/>
            <a:ext cx="588645" cy="611505"/>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5" name="组合 24"/>
          <p:cNvGrpSpPr/>
          <p:nvPr/>
        </p:nvGrpSpPr>
        <p:grpSpPr>
          <a:xfrm>
            <a:off x="674370" y="3896360"/>
            <a:ext cx="4730750" cy="2686050"/>
            <a:chOff x="703" y="6328"/>
            <a:chExt cx="7450" cy="4230"/>
          </a:xfrm>
        </p:grpSpPr>
        <p:sp>
          <p:nvSpPr>
            <p:cNvPr id="26" name="椭圆 25"/>
            <p:cNvSpPr/>
            <p:nvPr/>
          </p:nvSpPr>
          <p:spPr>
            <a:xfrm>
              <a:off x="703" y="7109"/>
              <a:ext cx="4274" cy="2676"/>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 Difficult analysis of satellite image</a:t>
              </a:r>
              <a:endParaRPr lang="en-US" altLang="zh-CN" sz="2800">
                <a:solidFill>
                  <a:schemeClr val="tx1">
                    <a:lumMod val="65000"/>
                    <a:lumOff val="35000"/>
                  </a:schemeClr>
                </a:solidFill>
              </a:endParaRPr>
            </a:p>
          </p:txBody>
        </p:sp>
        <p:sp>
          <p:nvSpPr>
            <p:cNvPr id="27" name="椭圆 26"/>
            <p:cNvSpPr/>
            <p:nvPr>
              <p:custDataLst>
                <p:tags r:id="rId8"/>
              </p:custDataLst>
            </p:nvPr>
          </p:nvSpPr>
          <p:spPr>
            <a:xfrm>
              <a:off x="4085" y="6328"/>
              <a:ext cx="4068" cy="2471"/>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latin typeface="Calibri" panose="020F0502020204030204" charset="0"/>
                  <a:cs typeface="Calibri" panose="020F0502020204030204" charset="0"/>
                  <a:sym typeface="+mn-ea"/>
                </a:rPr>
                <a:t>Slow monitoring response</a:t>
              </a:r>
              <a:endParaRPr lang="zh-CN" altLang="en-US" sz="2800">
                <a:solidFill>
                  <a:schemeClr val="tx1">
                    <a:lumMod val="65000"/>
                    <a:lumOff val="35000"/>
                  </a:schemeClr>
                </a:solidFill>
                <a:latin typeface="Calibri" panose="020F0502020204030204" charset="0"/>
                <a:cs typeface="Calibri" panose="020F0502020204030204" charset="0"/>
              </a:endParaRPr>
            </a:p>
          </p:txBody>
        </p:sp>
        <p:sp>
          <p:nvSpPr>
            <p:cNvPr id="28" name="椭圆 27"/>
            <p:cNvSpPr/>
            <p:nvPr>
              <p:custDataLst>
                <p:tags r:id="rId9"/>
              </p:custDataLst>
            </p:nvPr>
          </p:nvSpPr>
          <p:spPr>
            <a:xfrm>
              <a:off x="3913" y="8549"/>
              <a:ext cx="3492" cy="2009"/>
            </a:xfrm>
            <a:prstGeom prst="ellipse">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Limited coverage</a:t>
              </a:r>
              <a:endParaRPr lang="en-US" altLang="zh-CN" sz="2800">
                <a:solidFill>
                  <a:schemeClr val="tx1">
                    <a:lumMod val="65000"/>
                    <a:lumOff val="35000"/>
                  </a:schemeClr>
                </a:solidFill>
              </a:endParaRPr>
            </a:p>
          </p:txBody>
        </p:sp>
      </p:grpSp>
      <p:sp>
        <p:nvSpPr>
          <p:cNvPr id="29" name="下箭头 28"/>
          <p:cNvSpPr/>
          <p:nvPr>
            <p:custDataLst>
              <p:tags r:id="rId10"/>
            </p:custDataLst>
          </p:nvPr>
        </p:nvSpPr>
        <p:spPr>
          <a:xfrm rot="16200000">
            <a:off x="5678170" y="5020945"/>
            <a:ext cx="588645" cy="611505"/>
          </a:xfrm>
          <a:prstGeom prst="downArrow">
            <a:avLst/>
          </a:prstGeom>
          <a:noFill/>
          <a:ln w="28575" cmpd="sng">
            <a:solidFill>
              <a:schemeClr val="tx1">
                <a:lumMod val="75000"/>
                <a:lumOff val="2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1" name="组合 30"/>
          <p:cNvGrpSpPr/>
          <p:nvPr/>
        </p:nvGrpSpPr>
        <p:grpSpPr>
          <a:xfrm>
            <a:off x="7499350" y="2816860"/>
            <a:ext cx="3414395" cy="1708150"/>
            <a:chOff x="12535" y="3202"/>
            <a:chExt cx="3564" cy="1978"/>
          </a:xfrm>
        </p:grpSpPr>
        <p:pic>
          <p:nvPicPr>
            <p:cNvPr id="32" name="图片 31" descr="3b343132373631373bc8cb"/>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35" y="3202"/>
              <a:ext cx="1979" cy="1979"/>
            </a:xfrm>
            <a:prstGeom prst="rect">
              <a:avLst/>
            </a:prstGeom>
          </p:spPr>
        </p:pic>
        <p:pic>
          <p:nvPicPr>
            <p:cNvPr id="33" name="图片 32" descr="3b32313630313230383bb6cccffbcfa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659" y="3410"/>
              <a:ext cx="1440" cy="1440"/>
            </a:xfrm>
            <a:prstGeom prst="rect">
              <a:avLst/>
            </a:prstGeom>
          </p:spPr>
        </p:pic>
      </p:grpSp>
      <p:grpSp>
        <p:nvGrpSpPr>
          <p:cNvPr id="37" name="组合 36"/>
          <p:cNvGrpSpPr/>
          <p:nvPr/>
        </p:nvGrpSpPr>
        <p:grpSpPr>
          <a:xfrm>
            <a:off x="6545580" y="4725670"/>
            <a:ext cx="5463540" cy="1228090"/>
            <a:chOff x="10577" y="7252"/>
            <a:chExt cx="8604" cy="1934"/>
          </a:xfrm>
        </p:grpSpPr>
        <p:sp>
          <p:nvSpPr>
            <p:cNvPr id="30" name="文本框 29"/>
            <p:cNvSpPr txBox="1"/>
            <p:nvPr/>
          </p:nvSpPr>
          <p:spPr>
            <a:xfrm>
              <a:off x="10577" y="7252"/>
              <a:ext cx="6601" cy="1210"/>
            </a:xfrm>
            <a:prstGeom prst="rect">
              <a:avLst/>
            </a:prstGeom>
            <a:noFill/>
          </p:spPr>
          <p:txBody>
            <a:bodyPr wrap="square" rtlCol="0">
              <a:spAutoFit/>
            </a:bodyPr>
            <a:p>
              <a:r>
                <a:rPr lang="en-US" altLang="zh-CN" sz="4400" b="1" u="sng">
                  <a:solidFill>
                    <a:srgbClr val="FF0000"/>
                  </a:solidFill>
                </a:rPr>
                <a:t>YOLO Algorithm</a:t>
              </a:r>
              <a:endParaRPr lang="en-US" altLang="zh-CN" sz="4400" b="1" u="sng">
                <a:solidFill>
                  <a:srgbClr val="FF0000"/>
                </a:solidFill>
              </a:endParaRPr>
            </a:p>
          </p:txBody>
        </p:sp>
        <p:sp>
          <p:nvSpPr>
            <p:cNvPr id="34" name="文本框 33"/>
            <p:cNvSpPr txBox="1"/>
            <p:nvPr/>
          </p:nvSpPr>
          <p:spPr>
            <a:xfrm>
              <a:off x="10577" y="8462"/>
              <a:ext cx="8605" cy="725"/>
            </a:xfrm>
            <a:prstGeom prst="rect">
              <a:avLst/>
            </a:prstGeom>
            <a:noFill/>
          </p:spPr>
          <p:txBody>
            <a:bodyPr wrap="square" rtlCol="0">
              <a:spAutoFit/>
            </a:bodyPr>
            <a:p>
              <a:r>
                <a:rPr lang="en-US" altLang="zh-CN" sz="2400"/>
                <a:t>Target detection</a:t>
              </a:r>
              <a:r>
                <a:rPr lang="en-US" altLang="zh-CN" sz="2400"/>
                <a:t>  </a:t>
              </a:r>
              <a:r>
                <a:rPr lang="en-US" altLang="zh-CN" sz="2400" b="1"/>
                <a:t>-&gt;</a:t>
              </a:r>
              <a:r>
                <a:rPr lang="en-US" altLang="zh-CN" sz="2400"/>
                <a:t> Real time + Precision</a:t>
              </a:r>
              <a:endParaRPr lang="en-US" altLang="zh-CN" sz="24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graphicFrame>
        <p:nvGraphicFramePr>
          <p:cNvPr id="3" name="表格 2"/>
          <p:cNvGraphicFramePr/>
          <p:nvPr>
            <p:custDataLst>
              <p:tags r:id="rId6"/>
            </p:custDataLst>
          </p:nvPr>
        </p:nvGraphicFramePr>
        <p:xfrm>
          <a:off x="977265" y="1706245"/>
          <a:ext cx="10238105" cy="4587240"/>
        </p:xfrm>
        <a:graphic>
          <a:graphicData uri="http://schemas.openxmlformats.org/drawingml/2006/table">
            <a:tbl>
              <a:tblPr/>
              <a:tblGrid>
                <a:gridCol w="1541780"/>
                <a:gridCol w="2516505"/>
                <a:gridCol w="3114675"/>
                <a:gridCol w="3065145"/>
              </a:tblGrid>
              <a:tr h="533400">
                <a:tc>
                  <a:txBody>
                    <a:bodyPr/>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Research</a:t>
                      </a:r>
                      <a:endParaRPr lang="en-US" altLang="zh-CN" sz="2000" b="1">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Model</a:t>
                      </a:r>
                      <a:endParaRPr lang="en-US" altLang="zh-CN" sz="2000" b="1">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DataSet</a:t>
                      </a:r>
                      <a:endParaRPr lang="en-US" altLang="zh-CN" sz="2000" b="1">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b="1">
                          <a:ea typeface="黑体" panose="02010609060101010101" charset="-122"/>
                          <a:cs typeface="+mn-lt"/>
                        </a:rPr>
                        <a:t>Performance Index</a:t>
                      </a:r>
                      <a:endParaRPr lang="en-US" altLang="zh-CN" sz="2000" b="1">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565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Khan et al.[2]</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VGG19</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DeepFire</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98.89%</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95.72%</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819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Seydi et al.[3]</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U-Net</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(Fire-Net)</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Landsat-8</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Overall Accuracy = 97.35% </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93.49%</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78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Yuan et al.[4]</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Transformer</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FLAME, self-built fire dataset</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93.25%</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92.85%</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7010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Xu et al.[5]</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YOLOv5 + EfficientNet</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BowFire, FD-dataset, ForestryImages, VisiFire</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99.6%</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Average Precision = 85.5%</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295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Kang et al.[6]</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CNN + RF</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Himawari-8 AHI</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Overall Accuracy = 98%</a:t>
                      </a:r>
                      <a:endParaRPr lang="en-US" altLang="zh-CN" sz="2000">
                        <a:ea typeface="黑体" panose="02010609060101010101" charset="-122"/>
                        <a:cs typeface="+mn-lt"/>
                      </a:endParaRPr>
                    </a:p>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Precision = 91%</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Ding et al.[7]</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Mask R-CNN (FSF-Net)</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MODIS_Smoke_FPT dataset</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indent="0" algn="ctr" defTabSz="266700" fontAlgn="auto">
                        <a:lnSpc>
                          <a:spcPct val="100000"/>
                        </a:lnSpc>
                        <a:spcBef>
                          <a:spcPts val="0"/>
                        </a:spcBef>
                        <a:spcAft>
                          <a:spcPts val="0"/>
                        </a:spcAft>
                        <a:buClrTx/>
                        <a:buSzTx/>
                        <a:buFontTx/>
                      </a:pPr>
                      <a:r>
                        <a:rPr lang="en-US" altLang="zh-CN" sz="2000">
                          <a:ea typeface="黑体" panose="02010609060101010101" charset="-122"/>
                          <a:cs typeface="+mn-lt"/>
                        </a:rPr>
                        <a:t>Accuracy = 89.12%</a:t>
                      </a:r>
                      <a:endParaRPr lang="en-US" altLang="zh-CN" sz="2000">
                        <a:ea typeface="黑体" panose="02010609060101010101" charset="-122"/>
                        <a:cs typeface="+mn-lt"/>
                      </a:endParaRPr>
                    </a:p>
                  </a:txBody>
                  <a:tcPr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22" name="矩形 21"/>
          <p:cNvSpPr/>
          <p:nvPr>
            <p:custDataLst>
              <p:tags r:id="rId7"/>
            </p:custDataLst>
          </p:nvPr>
        </p:nvSpPr>
        <p:spPr>
          <a:xfrm>
            <a:off x="151765" y="988060"/>
            <a:ext cx="798322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custDataLst>
              <p:tags r:id="rId8"/>
            </p:custDataLst>
          </p:nvPr>
        </p:nvSpPr>
        <p:spPr>
          <a:xfrm>
            <a:off x="151765" y="892175"/>
            <a:ext cx="7525385" cy="607060"/>
          </a:xfrm>
          <a:prstGeom prst="rect">
            <a:avLst/>
          </a:prstGeom>
          <a:noFill/>
        </p:spPr>
        <p:txBody>
          <a:bodyPr wrap="square" rtlCol="0" anchor="t">
            <a:noAutofit/>
          </a:bodyPr>
          <a:p>
            <a:pPr indent="0" algn="l" defTabSz="266700" fontAlgn="auto">
              <a:lnSpc>
                <a:spcPct val="100000"/>
              </a:lnSpc>
              <a:spcAft>
                <a:spcPts val="0"/>
              </a:spcAft>
            </a:pPr>
            <a:r>
              <a:rPr lang="en-US" altLang="zh-CN" sz="4000" b="1">
                <a:solidFill>
                  <a:schemeClr val="tx1">
                    <a:lumMod val="85000"/>
                    <a:lumOff val="15000"/>
                  </a:schemeClr>
                </a:solidFill>
                <a:sym typeface="+mn-ea"/>
              </a:rPr>
              <a:t>Comparison of Different Research</a:t>
            </a:r>
            <a:endParaRPr lang="zh-CN" altLang="en-US" sz="4000" b="1">
              <a:solidFill>
                <a:schemeClr val="tx1">
                  <a:lumMod val="85000"/>
                  <a:lumOff val="15000"/>
                </a:schemeClr>
              </a:solidFill>
              <a:sym typeface="+mn-ea"/>
            </a:endParaRPr>
          </a:p>
        </p:txBody>
      </p:sp>
      <p:sp>
        <p:nvSpPr>
          <p:cNvPr id="4" name="矩形 3"/>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20" name="矩形 19"/>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21" name="矩形 20"/>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pic>
        <p:nvPicPr>
          <p:cNvPr id="13" name="图片 21"/>
          <p:cNvPicPr>
            <a:picLocks noChangeAspect="1"/>
          </p:cNvPicPr>
          <p:nvPr/>
        </p:nvPicPr>
        <p:blipFill>
          <a:blip r:embed="rId6"/>
          <a:stretch>
            <a:fillRect/>
          </a:stretch>
        </p:blipFill>
        <p:spPr>
          <a:xfrm>
            <a:off x="234315" y="1849120"/>
            <a:ext cx="6902450" cy="4467860"/>
          </a:xfrm>
          <a:prstGeom prst="rect">
            <a:avLst/>
          </a:prstGeom>
          <a:noFill/>
          <a:ln>
            <a:noFill/>
          </a:ln>
        </p:spPr>
      </p:pic>
      <p:sp>
        <p:nvSpPr>
          <p:cNvPr id="10" name="矩形 9"/>
          <p:cNvSpPr/>
          <p:nvPr>
            <p:custDataLst>
              <p:tags r:id="rId7"/>
            </p:custDataLst>
          </p:nvPr>
        </p:nvSpPr>
        <p:spPr>
          <a:xfrm>
            <a:off x="151765" y="989330"/>
            <a:ext cx="4551045"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8"/>
            </p:custDataLst>
          </p:nvPr>
        </p:nvSpPr>
        <p:spPr>
          <a:xfrm>
            <a:off x="151765" y="901700"/>
            <a:ext cx="4838700" cy="607060"/>
          </a:xfrm>
          <a:prstGeom prst="rect">
            <a:avLst/>
          </a:prstGeom>
          <a:noFill/>
        </p:spPr>
        <p:txBody>
          <a:bodyPr wrap="square" rtlCol="0" anchor="t">
            <a:noAutofit/>
          </a:bodyPr>
          <a:p>
            <a:r>
              <a:rPr lang="en-US" altLang="zh-CN" sz="4000" b="1">
                <a:solidFill>
                  <a:schemeClr val="tx1">
                    <a:lumMod val="85000"/>
                    <a:lumOff val="15000"/>
                  </a:schemeClr>
                </a:solidFill>
                <a:sym typeface="+mn-ea"/>
              </a:rPr>
              <a:t>YOLOv5 Structure</a:t>
            </a:r>
            <a:endParaRPr lang="zh-CN" altLang="en-US" sz="4000" b="1">
              <a:solidFill>
                <a:schemeClr val="tx1">
                  <a:lumMod val="85000"/>
                  <a:lumOff val="15000"/>
                </a:schemeClr>
              </a:solidFill>
              <a:sym typeface="+mn-ea"/>
            </a:endParaRPr>
          </a:p>
        </p:txBody>
      </p:sp>
      <p:sp>
        <p:nvSpPr>
          <p:cNvPr id="23" name="矩形 22"/>
          <p:cNvSpPr/>
          <p:nvPr/>
        </p:nvSpPr>
        <p:spPr>
          <a:xfrm>
            <a:off x="7539990" y="1964055"/>
            <a:ext cx="4456430" cy="53911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a:solidFill>
                  <a:schemeClr val="tx1">
                    <a:lumMod val="85000"/>
                    <a:lumOff val="15000"/>
                  </a:schemeClr>
                </a:solidFill>
                <a:sym typeface="+mn-ea"/>
              </a:rPr>
              <a:t>Focus + </a:t>
            </a:r>
            <a:r>
              <a:rPr lang="en-US" altLang="zh-CN" sz="2400" b="1">
                <a:solidFill>
                  <a:schemeClr val="tx1">
                    <a:lumMod val="85000"/>
                    <a:lumOff val="15000"/>
                  </a:schemeClr>
                </a:solidFill>
                <a:sym typeface="+mn-ea"/>
              </a:rPr>
              <a:t>BottleneckCSP</a:t>
            </a:r>
            <a:r>
              <a:rPr lang="en-US" altLang="zh-CN" sz="2400" b="1">
                <a:solidFill>
                  <a:schemeClr val="tx1">
                    <a:lumMod val="85000"/>
                    <a:lumOff val="15000"/>
                  </a:schemeClr>
                </a:solidFill>
                <a:sym typeface="+mn-ea"/>
              </a:rPr>
              <a:t>×</a:t>
            </a:r>
            <a:r>
              <a:rPr lang="en-US" altLang="zh-CN" sz="2400" b="1">
                <a:solidFill>
                  <a:schemeClr val="tx1">
                    <a:lumMod val="85000"/>
                    <a:lumOff val="15000"/>
                  </a:schemeClr>
                </a:solidFill>
                <a:sym typeface="+mn-ea"/>
              </a:rPr>
              <a:t>4 + SSP</a:t>
            </a:r>
            <a:endParaRPr lang="en-US" altLang="zh-CN" sz="2400" b="1">
              <a:solidFill>
                <a:schemeClr val="tx1">
                  <a:lumMod val="85000"/>
                  <a:lumOff val="15000"/>
                </a:schemeClr>
              </a:solidFill>
              <a:sym typeface="+mn-ea"/>
            </a:endParaRPr>
          </a:p>
        </p:txBody>
      </p:sp>
      <p:sp>
        <p:nvSpPr>
          <p:cNvPr id="24" name="矩形 23"/>
          <p:cNvSpPr/>
          <p:nvPr/>
        </p:nvSpPr>
        <p:spPr>
          <a:xfrm>
            <a:off x="6096635" y="5594985"/>
            <a:ext cx="2258060" cy="46037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a:solidFill>
                  <a:schemeClr val="tx1">
                    <a:lumMod val="85000"/>
                    <a:lumOff val="15000"/>
                  </a:schemeClr>
                </a:solidFill>
                <a:sym typeface="+mn-ea"/>
              </a:rPr>
              <a:t>Detection Layer</a:t>
            </a:r>
            <a:endParaRPr lang="en-US" altLang="zh-CN" sz="2400" b="1">
              <a:solidFill>
                <a:schemeClr val="tx1">
                  <a:lumMod val="85000"/>
                  <a:lumOff val="15000"/>
                </a:schemeClr>
              </a:solidFill>
              <a:sym typeface="+mn-ea"/>
            </a:endParaRPr>
          </a:p>
        </p:txBody>
      </p:sp>
      <p:sp>
        <p:nvSpPr>
          <p:cNvPr id="28" name="矩形 27"/>
          <p:cNvSpPr/>
          <p:nvPr/>
        </p:nvSpPr>
        <p:spPr>
          <a:xfrm>
            <a:off x="7539990" y="3373120"/>
            <a:ext cx="3384000" cy="1152000"/>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a:solidFill>
                  <a:schemeClr val="tx1">
                    <a:lumMod val="85000"/>
                    <a:lumOff val="15000"/>
                  </a:schemeClr>
                </a:solidFill>
                <a:sym typeface="+mn-ea"/>
              </a:rPr>
              <a:t>FPN +PAN</a:t>
            </a:r>
            <a:endParaRPr lang="en-US" altLang="zh-CN" sz="2400" b="1">
              <a:solidFill>
                <a:schemeClr val="tx1">
                  <a:lumMod val="85000"/>
                  <a:lumOff val="15000"/>
                </a:schemeClr>
              </a:solidFill>
              <a:sym typeface="+mn-ea"/>
            </a:endParaRPr>
          </a:p>
          <a:p>
            <a:pPr lvl="0" algn="ctr">
              <a:buClrTx/>
              <a:buSzTx/>
              <a:buFontTx/>
            </a:pPr>
            <a:r>
              <a:rPr lang="en-US" altLang="zh-CN" sz="2400" b="1">
                <a:solidFill>
                  <a:schemeClr val="tx1">
                    <a:lumMod val="85000"/>
                    <a:lumOff val="15000"/>
                  </a:schemeClr>
                </a:solidFill>
                <a:sym typeface="+mn-ea"/>
              </a:rPr>
              <a:t>+</a:t>
            </a:r>
            <a:endParaRPr lang="en-US" altLang="zh-CN" sz="2400" b="1">
              <a:solidFill>
                <a:schemeClr val="tx1">
                  <a:lumMod val="85000"/>
                  <a:lumOff val="15000"/>
                </a:schemeClr>
              </a:solidFill>
              <a:sym typeface="+mn-ea"/>
            </a:endParaRPr>
          </a:p>
          <a:p>
            <a:pPr lvl="0" algn="ctr">
              <a:buClrTx/>
              <a:buSzTx/>
              <a:buFontTx/>
            </a:pPr>
            <a:r>
              <a:rPr lang="en-US" altLang="zh-CN" sz="2400" b="1">
                <a:solidFill>
                  <a:schemeClr val="tx1">
                    <a:lumMod val="85000"/>
                    <a:lumOff val="15000"/>
                  </a:schemeClr>
                </a:solidFill>
                <a:sym typeface="+mn-ea"/>
              </a:rPr>
              <a:t>Concatenate + UpSample</a:t>
            </a:r>
            <a:endParaRPr lang="en-US" altLang="zh-CN" sz="2400" b="1">
              <a:solidFill>
                <a:schemeClr val="tx1">
                  <a:lumMod val="85000"/>
                  <a:lumOff val="15000"/>
                </a:schemeClr>
              </a:solidFill>
              <a:sym typeface="+mn-ea"/>
            </a:endParaRPr>
          </a:p>
        </p:txBody>
      </p:sp>
      <p:cxnSp>
        <p:nvCxnSpPr>
          <p:cNvPr id="30" name="直接箭头连接符 29"/>
          <p:cNvCxnSpPr/>
          <p:nvPr/>
        </p:nvCxnSpPr>
        <p:spPr>
          <a:xfrm flipV="1">
            <a:off x="5377180" y="5825365"/>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V="1">
            <a:off x="6801485" y="2233805"/>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V="1">
            <a:off x="6801485" y="3948940"/>
            <a:ext cx="576000" cy="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 name="矩形 5"/>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custDataLst>
              <p:tags r:id="rId1"/>
            </p:custDataLst>
          </p:nvPr>
        </p:nvSpPr>
        <p:spPr>
          <a:xfrm>
            <a:off x="151765" y="989330"/>
            <a:ext cx="9000000" cy="5308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2"/>
            </p:custDataLst>
          </p:nvPr>
        </p:nvSpPr>
        <p:spPr>
          <a:xfrm>
            <a:off x="151765" y="901700"/>
            <a:ext cx="8702040" cy="607060"/>
          </a:xfrm>
          <a:prstGeom prst="rect">
            <a:avLst/>
          </a:prstGeom>
          <a:noFill/>
        </p:spPr>
        <p:txBody>
          <a:bodyPr wrap="square" rtlCol="0" anchor="t">
            <a:noAutofit/>
          </a:bodyPr>
          <a:p>
            <a:r>
              <a:rPr lang="en-US" altLang="zh-CN" sz="4000" b="1">
                <a:solidFill>
                  <a:schemeClr val="tx1">
                    <a:lumMod val="85000"/>
                    <a:lumOff val="15000"/>
                  </a:schemeClr>
                </a:solidFill>
                <a:sym typeface="+mn-ea"/>
              </a:rPr>
              <a:t>YOLOv5 (You Only Look Once version 5)</a:t>
            </a:r>
            <a:endParaRPr lang="en-US" altLang="zh-CN" sz="4000" b="1">
              <a:solidFill>
                <a:schemeClr val="tx1">
                  <a:lumMod val="85000"/>
                  <a:lumOff val="15000"/>
                </a:schemeClr>
              </a:solidFill>
              <a:sym typeface="+mn-ea"/>
            </a:endParaRPr>
          </a:p>
        </p:txBody>
      </p:sp>
      <p:grpSp>
        <p:nvGrpSpPr>
          <p:cNvPr id="40" name="组合 39"/>
          <p:cNvGrpSpPr/>
          <p:nvPr/>
        </p:nvGrpSpPr>
        <p:grpSpPr>
          <a:xfrm>
            <a:off x="366395" y="1833880"/>
            <a:ext cx="11358880" cy="4432935"/>
            <a:chOff x="577" y="3216"/>
            <a:chExt cx="17888" cy="6981"/>
          </a:xfrm>
        </p:grpSpPr>
        <p:sp>
          <p:nvSpPr>
            <p:cNvPr id="22" name="圆角矩形 21"/>
            <p:cNvSpPr/>
            <p:nvPr/>
          </p:nvSpPr>
          <p:spPr>
            <a:xfrm>
              <a:off x="577" y="3216"/>
              <a:ext cx="17888" cy="6981"/>
            </a:xfrm>
            <a:prstGeom prst="roundRect">
              <a:avLst/>
            </a:prstGeom>
            <a:solidFill>
              <a:schemeClr val="tx1">
                <a:lumMod val="65000"/>
                <a:lumOff val="35000"/>
              </a:schemeClr>
            </a:solidFill>
            <a:ln w="28575"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marL="457200" indent="-457200" algn="l" fontAlgn="auto">
                <a:lnSpc>
                  <a:spcPct val="100000"/>
                </a:lnSpc>
                <a:buFont typeface="Arial" panose="020B0604020202020204" pitchFamily="34" charset="0"/>
                <a:buChar char="•"/>
              </a:pPr>
              <a:r>
                <a:rPr lang="en-US" altLang="zh-CN" sz="3200">
                  <a:solidFill>
                    <a:schemeClr val="bg1"/>
                  </a:solidFill>
                  <a:sym typeface="+mn-ea"/>
                </a:rPr>
                <a:t>Single-stage Detection Framework</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zh-CN" altLang="en-US" sz="3200">
                <a:solidFill>
                  <a:schemeClr val="bg1"/>
                </a:solidFill>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Efficient Network Architecture Design</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Dynamic Anchor Box</a:t>
              </a: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endParaRPr lang="en-US" altLang="zh-CN" sz="3200">
                <a:solidFill>
                  <a:schemeClr val="bg1"/>
                </a:solidFill>
                <a:sym typeface="+mn-ea"/>
              </a:endParaRPr>
            </a:p>
            <a:p>
              <a:pPr marL="457200" indent="-457200" algn="l" fontAlgn="auto">
                <a:lnSpc>
                  <a:spcPct val="100000"/>
                </a:lnSpc>
                <a:buFont typeface="Arial" panose="020B0604020202020204" pitchFamily="34" charset="0"/>
                <a:buChar char="•"/>
              </a:pPr>
              <a:r>
                <a:rPr lang="en-US" altLang="zh-CN" sz="3200">
                  <a:solidFill>
                    <a:schemeClr val="bg1"/>
                  </a:solidFill>
                  <a:sym typeface="+mn-ea"/>
                </a:rPr>
                <a:t>End-to-End Training and Inference</a:t>
              </a:r>
              <a:endParaRPr lang="zh-CN" altLang="en-US" sz="3200">
                <a:solidFill>
                  <a:schemeClr val="bg1"/>
                </a:solidFill>
              </a:endParaRPr>
            </a:p>
          </p:txBody>
        </p:sp>
        <p:sp>
          <p:nvSpPr>
            <p:cNvPr id="3" name="右箭头 2"/>
            <p:cNvSpPr/>
            <p:nvPr/>
          </p:nvSpPr>
          <p:spPr>
            <a:xfrm>
              <a:off x="10885" y="4195"/>
              <a:ext cx="1814" cy="454"/>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右箭头 5"/>
            <p:cNvSpPr/>
            <p:nvPr>
              <p:custDataLst>
                <p:tags r:id="rId3"/>
              </p:custDataLst>
            </p:nvPr>
          </p:nvSpPr>
          <p:spPr>
            <a:xfrm>
              <a:off x="11631" y="5753"/>
              <a:ext cx="1069"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右箭头 7"/>
            <p:cNvSpPr/>
            <p:nvPr>
              <p:custDataLst>
                <p:tags r:id="rId4"/>
              </p:custDataLst>
            </p:nvPr>
          </p:nvSpPr>
          <p:spPr>
            <a:xfrm>
              <a:off x="7372" y="7313"/>
              <a:ext cx="5327"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12851" y="4004"/>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5000"/>
                </a:lnSpc>
                <a:spcBef>
                  <a:spcPts val="0"/>
                </a:spcBef>
                <a:spcAft>
                  <a:spcPts val="0"/>
                </a:spcAft>
              </a:pPr>
              <a:r>
                <a:rPr lang="en-US" altLang="zh-CN" sz="2400">
                  <a:solidFill>
                    <a:schemeClr val="bg1"/>
                  </a:solidFill>
                  <a:sym typeface="+mn-ea"/>
                </a:rPr>
                <a:t>Real-time Detection</a:t>
              </a:r>
              <a:endParaRPr lang="en-US" altLang="zh-CN" sz="2400">
                <a:solidFill>
                  <a:schemeClr val="bg1"/>
                </a:solidFill>
                <a:sym typeface="+mn-ea"/>
              </a:endParaRPr>
            </a:p>
          </p:txBody>
        </p:sp>
        <p:sp>
          <p:nvSpPr>
            <p:cNvPr id="7" name="圆角矩形 6"/>
            <p:cNvSpPr/>
            <p:nvPr>
              <p:custDataLst>
                <p:tags r:id="rId5"/>
              </p:custDataLst>
            </p:nvPr>
          </p:nvSpPr>
          <p:spPr>
            <a:xfrm>
              <a:off x="12854" y="5530"/>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5000"/>
                </a:lnSpc>
                <a:spcBef>
                  <a:spcPts val="0"/>
                </a:spcBef>
                <a:spcAft>
                  <a:spcPts val="0"/>
                </a:spcAft>
              </a:pPr>
              <a:r>
                <a:rPr lang="en-US" altLang="zh-CN" sz="2400">
                  <a:solidFill>
                    <a:schemeClr val="bg1"/>
                  </a:solidFill>
                  <a:sym typeface="+mn-ea"/>
                </a:rPr>
                <a:t>Low Computational Cost</a:t>
              </a:r>
              <a:endParaRPr lang="en-US" altLang="zh-CN" sz="2400">
                <a:solidFill>
                  <a:schemeClr val="bg1"/>
                </a:solidFill>
                <a:sym typeface="+mn-ea"/>
              </a:endParaRPr>
            </a:p>
          </p:txBody>
        </p:sp>
        <p:sp>
          <p:nvSpPr>
            <p:cNvPr id="9" name="圆角矩形 8"/>
            <p:cNvSpPr/>
            <p:nvPr>
              <p:custDataLst>
                <p:tags r:id="rId6"/>
              </p:custDataLst>
            </p:nvPr>
          </p:nvSpPr>
          <p:spPr>
            <a:xfrm>
              <a:off x="12851" y="7103"/>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5000"/>
                </a:lnSpc>
                <a:spcBef>
                  <a:spcPts val="0"/>
                </a:spcBef>
                <a:spcAft>
                  <a:spcPts val="0"/>
                </a:spcAft>
              </a:pPr>
              <a:r>
                <a:rPr lang="en-US" altLang="zh-CN" sz="2400">
                  <a:solidFill>
                    <a:schemeClr val="bg1"/>
                  </a:solidFill>
                  <a:sym typeface="+mn-ea"/>
                </a:rPr>
                <a:t>Adaptively Optimize</a:t>
              </a:r>
              <a:endParaRPr lang="en-US" altLang="zh-CN" sz="2400">
                <a:solidFill>
                  <a:schemeClr val="bg1"/>
                </a:solidFill>
                <a:sym typeface="+mn-ea"/>
              </a:endParaRPr>
            </a:p>
          </p:txBody>
        </p:sp>
        <p:sp>
          <p:nvSpPr>
            <p:cNvPr id="21" name="圆角矩形 20"/>
            <p:cNvSpPr/>
            <p:nvPr>
              <p:custDataLst>
                <p:tags r:id="rId7"/>
              </p:custDataLst>
            </p:nvPr>
          </p:nvSpPr>
          <p:spPr>
            <a:xfrm>
              <a:off x="12853" y="8676"/>
              <a:ext cx="5159" cy="850"/>
            </a:xfrm>
            <a:prstGeom prst="roundRect">
              <a:avLst/>
            </a:prstGeom>
            <a:noFill/>
            <a:ln w="28575"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15000"/>
                </a:lnSpc>
                <a:spcBef>
                  <a:spcPts val="0"/>
                </a:spcBef>
                <a:spcAft>
                  <a:spcPts val="0"/>
                </a:spcAft>
              </a:pPr>
              <a:r>
                <a:rPr lang="en-US" altLang="zh-CN" sz="2400">
                  <a:solidFill>
                    <a:schemeClr val="bg1"/>
                  </a:solidFill>
                  <a:sym typeface="+mn-ea"/>
                </a:rPr>
                <a:t>Precise Localization</a:t>
              </a:r>
              <a:endParaRPr lang="en-US" altLang="zh-CN" sz="2400">
                <a:solidFill>
                  <a:schemeClr val="bg1"/>
                </a:solidFill>
                <a:sym typeface="+mn-ea"/>
              </a:endParaRPr>
            </a:p>
          </p:txBody>
        </p:sp>
        <p:sp>
          <p:nvSpPr>
            <p:cNvPr id="23" name="右箭头 22"/>
            <p:cNvSpPr/>
            <p:nvPr>
              <p:custDataLst>
                <p:tags r:id="rId8"/>
              </p:custDataLst>
            </p:nvPr>
          </p:nvSpPr>
          <p:spPr>
            <a:xfrm>
              <a:off x="10757" y="8873"/>
              <a:ext cx="1943" cy="456"/>
            </a:xfrm>
            <a:prstGeom prst="right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0" name="矩形 29"/>
          <p:cNvSpPr/>
          <p:nvPr>
            <p:custDataLst>
              <p:tags r:id="rId9"/>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custDataLst>
              <p:tags r:id="rId10"/>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custDataLst>
              <p:tags r:id="rId11"/>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34" name="矩形 33"/>
          <p:cNvSpPr/>
          <p:nvPr>
            <p:custDataLst>
              <p:tags r:id="rId12"/>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35" name="矩形 34"/>
          <p:cNvSpPr/>
          <p:nvPr>
            <p:custDataLst>
              <p:tags r:id="rId13"/>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2" name="矩形 1"/>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3"/>
            </p:custDataLst>
          </p:nvPr>
        </p:nvSpPr>
        <p:spPr>
          <a:xfrm>
            <a:off x="3042285" y="508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rgbClr val="BFBFBF"/>
                </a:solidFill>
                <a:sym typeface="+mn-ea"/>
              </a:rPr>
              <a:t>Improvement Process</a:t>
            </a:r>
            <a:endParaRPr lang="en-US" altLang="zh-CN" sz="2400" b="1">
              <a:solidFill>
                <a:srgbClr val="BFBFBF"/>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4" name="文本框 3"/>
          <p:cNvSpPr txBox="1"/>
          <p:nvPr>
            <p:custDataLst>
              <p:tags r:id="rId6"/>
            </p:custDataLst>
          </p:nvPr>
        </p:nvSpPr>
        <p:spPr>
          <a:xfrm>
            <a:off x="241935" y="947420"/>
            <a:ext cx="11938635" cy="692150"/>
          </a:xfrm>
          <a:prstGeom prst="rect">
            <a:avLst/>
          </a:prstGeom>
          <a:noFill/>
        </p:spPr>
        <p:txBody>
          <a:bodyPr wrap="square" rtlCol="0">
            <a:noAutofit/>
          </a:bodyPr>
          <a:p>
            <a:r>
              <a:rPr lang="en-US" altLang="zh-CN" sz="4000" b="1">
                <a:solidFill>
                  <a:schemeClr val="tx1">
                    <a:lumMod val="85000"/>
                    <a:lumOff val="15000"/>
                  </a:schemeClr>
                </a:solidFill>
                <a:sym typeface="+mn-ea"/>
              </a:rPr>
              <a:t>—— </a:t>
            </a:r>
            <a:r>
              <a:rPr lang="en-US" altLang="zh-CN" sz="4000" b="1">
                <a:solidFill>
                  <a:schemeClr val="tx1">
                    <a:lumMod val="85000"/>
                    <a:lumOff val="15000"/>
                  </a:schemeClr>
                </a:solidFill>
              </a:rPr>
              <a:t>Why choose YOLOv5?</a:t>
            </a:r>
            <a:r>
              <a:rPr lang="en-US" altLang="zh-CN" sz="4000" b="1">
                <a:solidFill>
                  <a:schemeClr val="tx1">
                    <a:lumMod val="85000"/>
                    <a:lumOff val="15000"/>
                  </a:schemeClr>
                </a:solidFill>
              </a:rPr>
              <a:t> </a:t>
            </a:r>
            <a:endParaRPr lang="en-US" altLang="zh-CN" sz="4000" b="1">
              <a:solidFill>
                <a:schemeClr val="tx1">
                  <a:lumMod val="85000"/>
                  <a:lumOff val="15000"/>
                </a:schemeClr>
              </a:solidFill>
            </a:endParaRPr>
          </a:p>
        </p:txBody>
      </p:sp>
      <p:sp>
        <p:nvSpPr>
          <p:cNvPr id="3" name="文本框 2"/>
          <p:cNvSpPr txBox="1"/>
          <p:nvPr/>
        </p:nvSpPr>
        <p:spPr>
          <a:xfrm>
            <a:off x="241935" y="1639570"/>
            <a:ext cx="9815830" cy="663575"/>
          </a:xfrm>
          <a:prstGeom prst="rect">
            <a:avLst/>
          </a:prstGeom>
          <a:noFill/>
        </p:spPr>
        <p:txBody>
          <a:bodyPr wrap="square" rtlCol="0">
            <a:noAutofit/>
          </a:bodyPr>
          <a:p>
            <a:r>
              <a:rPr lang="en-US" altLang="zh-CN" sz="3200">
                <a:solidFill>
                  <a:schemeClr val="tx1">
                    <a:lumMod val="85000"/>
                    <a:lumOff val="15000"/>
                  </a:schemeClr>
                </a:solidFill>
              </a:rPr>
              <a:t>—— To better handle the task of forest wildfire detection.</a:t>
            </a:r>
            <a:endParaRPr lang="en-US" altLang="zh-CN" sz="3200">
              <a:solidFill>
                <a:schemeClr val="tx1">
                  <a:lumMod val="85000"/>
                  <a:lumOff val="15000"/>
                </a:schemeClr>
              </a:solidFill>
            </a:endParaRPr>
          </a:p>
        </p:txBody>
      </p:sp>
      <p:grpSp>
        <p:nvGrpSpPr>
          <p:cNvPr id="16" name="组合 15"/>
          <p:cNvGrpSpPr/>
          <p:nvPr/>
        </p:nvGrpSpPr>
        <p:grpSpPr>
          <a:xfrm>
            <a:off x="539115" y="2303145"/>
            <a:ext cx="11574780" cy="4137025"/>
            <a:chOff x="953" y="3627"/>
            <a:chExt cx="18228" cy="6515"/>
          </a:xfrm>
        </p:grpSpPr>
        <p:sp>
          <p:nvSpPr>
            <p:cNvPr id="12" name="文本框 11"/>
            <p:cNvSpPr txBox="1"/>
            <p:nvPr/>
          </p:nvSpPr>
          <p:spPr>
            <a:xfrm>
              <a:off x="953" y="3627"/>
              <a:ext cx="18228" cy="1307"/>
            </a:xfrm>
            <a:prstGeom prst="rect">
              <a:avLst/>
            </a:prstGeom>
            <a:noFill/>
          </p:spPr>
          <p:txBody>
            <a:bodyPr wrap="square" rtlCol="0">
              <a:spAutoFit/>
            </a:bodyPr>
            <a:p>
              <a:r>
                <a:rPr lang="en-US" altLang="zh-CN" sz="2400"/>
                <a:t>YOLOv5’s </a:t>
              </a:r>
              <a:r>
                <a:rPr lang="en-US" altLang="zh-CN" sz="2400" b="1"/>
                <a:t>lightweight architecture</a:t>
              </a:r>
              <a:r>
                <a:rPr lang="en-US" altLang="zh-CN" sz="2400"/>
                <a:t>, </a:t>
              </a:r>
              <a:r>
                <a:rPr lang="en-US" altLang="zh-CN" sz="2400" b="1"/>
                <a:t>multi-scale detection capability</a:t>
              </a:r>
              <a:r>
                <a:rPr lang="en-US" altLang="zh-CN" sz="2400"/>
                <a:t> and </a:t>
              </a:r>
              <a:r>
                <a:rPr lang="en-US" altLang="zh-CN" sz="2400" b="1"/>
                <a:t>modular design</a:t>
              </a:r>
              <a:r>
                <a:rPr lang="en-US" altLang="zh-CN" sz="2400"/>
                <a:t> make it an ideal choice for fire detection in satellite images.</a:t>
              </a:r>
              <a:endParaRPr lang="en-US" altLang="zh-CN" sz="2400"/>
            </a:p>
          </p:txBody>
        </p:sp>
        <p:grpSp>
          <p:nvGrpSpPr>
            <p:cNvPr id="15" name="组合 14"/>
            <p:cNvGrpSpPr/>
            <p:nvPr/>
          </p:nvGrpSpPr>
          <p:grpSpPr>
            <a:xfrm>
              <a:off x="1229" y="5054"/>
              <a:ext cx="17729" cy="5089"/>
              <a:chOff x="1229" y="5054"/>
              <a:chExt cx="17729" cy="5089"/>
            </a:xfrm>
          </p:grpSpPr>
          <p:sp>
            <p:nvSpPr>
              <p:cNvPr id="24" name="矩形 23"/>
              <p:cNvSpPr/>
              <p:nvPr/>
            </p:nvSpPr>
            <p:spPr>
              <a:xfrm>
                <a:off x="10936" y="5054"/>
                <a:ext cx="8023" cy="3869"/>
              </a:xfrm>
              <a:prstGeom prst="rect">
                <a:avLst/>
              </a:prstGeom>
              <a:noFill/>
              <a:ln w="28575" cmpd="sng">
                <a:solidFill>
                  <a:schemeClr val="tx1">
                    <a:lumMod val="85000"/>
                    <a:lumOff val="1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i="1">
                    <a:solidFill>
                      <a:srgbClr val="FF0000"/>
                    </a:solidFill>
                    <a:effectLst>
                      <a:outerShdw blurRad="38100" dist="38100" dir="2700000" algn="tl">
                        <a:srgbClr val="000000">
                          <a:alpha val="43137"/>
                        </a:srgbClr>
                      </a:outerShdw>
                    </a:effectLst>
                  </a:rPr>
                  <a:t>YOLOv5s</a:t>
                </a:r>
                <a:r>
                  <a:rPr lang="en-US" altLang="zh-CN" sz="3200">
                    <a:solidFill>
                      <a:schemeClr val="tx1">
                        <a:lumMod val="85000"/>
                        <a:lumOff val="15000"/>
                      </a:schemeClr>
                    </a:solidFill>
                  </a:rPr>
                  <a:t> Model</a:t>
                </a:r>
                <a:endParaRPr lang="zh-CN" altLang="en-US" sz="32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Lightest version of YOLOv5</a:t>
                </a:r>
                <a:endParaRPr lang="zh-CN" altLang="en-US" sz="28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Reduce computational complexity</a:t>
                </a:r>
                <a:endParaRPr lang="en-US" altLang="zh-CN" sz="2800">
                  <a:solidFill>
                    <a:schemeClr val="tx1">
                      <a:lumMod val="85000"/>
                      <a:lumOff val="15000"/>
                    </a:schemeClr>
                  </a:solidFill>
                </a:endParaRPr>
              </a:p>
              <a:p>
                <a:pPr algn="just">
                  <a:lnSpc>
                    <a:spcPct val="150000"/>
                  </a:lnSpc>
                </a:pPr>
                <a:r>
                  <a:rPr lang="en-US" altLang="zh-CN" sz="2800">
                    <a:solidFill>
                      <a:schemeClr val="tx1">
                        <a:lumMod val="85000"/>
                        <a:lumOff val="15000"/>
                      </a:schemeClr>
                    </a:solidFill>
                  </a:rPr>
                  <a:t>Maintain detection accuracy</a:t>
                </a:r>
                <a:endParaRPr lang="en-US" altLang="zh-CN" sz="2800">
                  <a:solidFill>
                    <a:schemeClr val="tx1">
                      <a:lumMod val="85000"/>
                      <a:lumOff val="15000"/>
                    </a:schemeClr>
                  </a:solidFill>
                </a:endParaRPr>
              </a:p>
            </p:txBody>
          </p:sp>
          <p:sp>
            <p:nvSpPr>
              <p:cNvPr id="11" name="左大括号 10"/>
              <p:cNvSpPr/>
              <p:nvPr/>
            </p:nvSpPr>
            <p:spPr>
              <a:xfrm>
                <a:off x="1229" y="5630"/>
                <a:ext cx="800" cy="4512"/>
              </a:xfrm>
              <a:prstGeom prst="leftBrace">
                <a:avLst/>
              </a:prstGeom>
              <a:ln w="28575" cmpd="sng">
                <a:solidFill>
                  <a:schemeClr val="tx1">
                    <a:lumMod val="85000"/>
                    <a:lumOff val="15000"/>
                  </a:schemeClr>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2264" y="5629"/>
                <a:ext cx="12912" cy="4514"/>
              </a:xfrm>
              <a:prstGeom prst="rect">
                <a:avLst/>
              </a:prstGeom>
              <a:noFill/>
            </p:spPr>
            <p:txBody>
              <a:bodyPr wrap="square" rtlCol="0">
                <a:noAutofit/>
              </a:bodyPr>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Multi-scale Feature Fusion</a:t>
                </a:r>
                <a:endParaRPr lang="en-US" altLang="zh-CN" sz="3200">
                  <a:solidFill>
                    <a:schemeClr val="tx1">
                      <a:lumMod val="85000"/>
                      <a:lumOff val="15000"/>
                    </a:schemeClr>
                  </a:solidFill>
                  <a:latin typeface="Calibri" panose="020F0502020204030204" charset="0"/>
                  <a:cs typeface="Calibri" panose="020F0502020204030204" charset="0"/>
                </a:endParaRPr>
              </a:p>
              <a:p>
                <a:pPr indent="0">
                  <a:lnSpc>
                    <a:spcPct val="110000"/>
                  </a:lnSpc>
                  <a:buFont typeface="Arial" panose="020B0604020202020204" pitchFamily="34" charset="0"/>
                  <a:buNone/>
                </a:pPr>
                <a:endParaRPr lang="en-US" altLang="zh-CN" sz="3200">
                  <a:solidFill>
                    <a:schemeClr val="tx1">
                      <a:lumMod val="85000"/>
                      <a:lumOff val="15000"/>
                    </a:schemeClr>
                  </a:solidFill>
                  <a:latin typeface="Calibri" panose="020F0502020204030204" charset="0"/>
                  <a:cs typeface="Calibri" panose="020F0502020204030204" charset="0"/>
                </a:endParaRPr>
              </a:p>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Highly Modular Architecture</a:t>
                </a:r>
                <a:endParaRPr lang="zh-CN" altLang="en-US" sz="3200">
                  <a:solidFill>
                    <a:schemeClr val="tx1">
                      <a:lumMod val="85000"/>
                      <a:lumOff val="15000"/>
                    </a:schemeClr>
                  </a:solidFill>
                  <a:latin typeface="Calibri" panose="020F0502020204030204" charset="0"/>
                  <a:cs typeface="Calibri" panose="020F0502020204030204" charset="0"/>
                </a:endParaRPr>
              </a:p>
              <a:p>
                <a:pPr indent="0">
                  <a:lnSpc>
                    <a:spcPct val="110000"/>
                  </a:lnSpc>
                  <a:buFont typeface="Arial" panose="020B0604020202020204" pitchFamily="34" charset="0"/>
                  <a:buNone/>
                </a:pPr>
                <a:endParaRPr lang="zh-CN" altLang="en-US" sz="3200">
                  <a:solidFill>
                    <a:schemeClr val="tx1">
                      <a:lumMod val="85000"/>
                      <a:lumOff val="15000"/>
                    </a:schemeClr>
                  </a:solidFill>
                  <a:latin typeface="Calibri" panose="020F0502020204030204" charset="0"/>
                  <a:cs typeface="Calibri" panose="020F0502020204030204" charset="0"/>
                </a:endParaRPr>
              </a:p>
              <a:p>
                <a:pPr marL="457200" indent="-457200">
                  <a:lnSpc>
                    <a:spcPct val="110000"/>
                  </a:lnSpc>
                  <a:buFont typeface="Arial" panose="020B0604020202020204" pitchFamily="34" charset="0"/>
                  <a:buChar char="•"/>
                </a:pPr>
                <a:r>
                  <a:rPr lang="en-US" altLang="zh-CN" sz="3200">
                    <a:solidFill>
                      <a:schemeClr val="tx1">
                        <a:lumMod val="85000"/>
                        <a:lumOff val="15000"/>
                      </a:schemeClr>
                    </a:solidFill>
                    <a:latin typeface="Calibri" panose="020F0502020204030204" charset="0"/>
                    <a:cs typeface="Calibri" panose="020F0502020204030204" charset="0"/>
                    <a:sym typeface="+mn-ea"/>
                  </a:rPr>
                  <a:t>Strong Initial Feature Extraction Capability</a:t>
                </a:r>
                <a:endParaRPr lang="en-US" altLang="zh-CN" sz="3200">
                  <a:solidFill>
                    <a:schemeClr val="tx1">
                      <a:lumMod val="85000"/>
                      <a:lumOff val="15000"/>
                    </a:schemeClr>
                  </a:solidFill>
                  <a:latin typeface="Calibri" panose="020F0502020204030204" charset="0"/>
                  <a:cs typeface="Calibri" panose="020F0502020204030204" charset="0"/>
                  <a:sym typeface="+mn-ea"/>
                </a:endParaRPr>
              </a:p>
            </p:txBody>
          </p:sp>
        </p:grpSp>
      </p:grpSp>
      <p:sp>
        <p:nvSpPr>
          <p:cNvPr id="36" name="圆角矩形 35"/>
          <p:cNvSpPr/>
          <p:nvPr/>
        </p:nvSpPr>
        <p:spPr>
          <a:xfrm>
            <a:off x="235585" y="1726565"/>
            <a:ext cx="11621135" cy="1318895"/>
          </a:xfrm>
          <a:prstGeom prst="roundRect">
            <a:avLst/>
          </a:prstGeom>
          <a:solidFill>
            <a:schemeClr val="bg1"/>
          </a:solidFill>
          <a:ln>
            <a:solidFill>
              <a:srgbClr val="59595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b="1">
                <a:solidFill>
                  <a:srgbClr val="FF0000"/>
                </a:solidFill>
              </a:rPr>
              <a:t>Conclusion</a:t>
            </a:r>
            <a:r>
              <a:rPr lang="zh-CN" altLang="en-US" sz="3200" b="1">
                <a:solidFill>
                  <a:srgbClr val="FF0000"/>
                </a:solidFill>
              </a:rPr>
              <a:t>：</a:t>
            </a:r>
            <a:r>
              <a:rPr lang="en-US" altLang="zh-CN" sz="3200" b="1" u="sng">
                <a:solidFill>
                  <a:srgbClr val="FF0000"/>
                </a:solidFill>
              </a:rPr>
              <a:t>YOLOv5 Model The model is highly suitable for forest wildfire detection in satellite images</a:t>
            </a:r>
            <a:endParaRPr lang="en-US" altLang="zh-CN" sz="3200" b="1" u="sng">
              <a:solidFill>
                <a:srgbClr val="FF0000"/>
              </a:solidFill>
            </a:endParaRPr>
          </a:p>
        </p:txBody>
      </p:sp>
      <p:sp>
        <p:nvSpPr>
          <p:cNvPr id="10" name="矩形 9"/>
          <p:cNvSpPr/>
          <p:nvPr/>
        </p:nvSpPr>
        <p:spPr>
          <a:xfrm>
            <a:off x="-3175" y="635"/>
            <a:ext cx="3045460" cy="824400"/>
          </a:xfrm>
          <a:prstGeom prst="rect">
            <a:avLst/>
          </a:prstGeom>
          <a:solidFill>
            <a:schemeClr val="bg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chemeClr val="tx1">
                    <a:lumMod val="85000"/>
                    <a:lumOff val="15000"/>
                  </a:schemeClr>
                </a:solidFill>
                <a:sym typeface="+mn-ea"/>
              </a:rPr>
              <a:t>Backgroud Review</a:t>
            </a:r>
            <a:endParaRPr lang="en-US" altLang="zh-CN" sz="2400" b="1">
              <a:solidFill>
                <a:schemeClr val="tx1">
                  <a:lumMod val="85000"/>
                  <a:lumOff val="1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000" fill="hold">
                                          <p:stCondLst>
                                            <p:cond delay="0"/>
                                          </p:stCondLst>
                                        </p:cTn>
                                        <p:tgtEl>
                                          <p:spTgt spid="36"/>
                                        </p:tgtEl>
                                        <p:attrNameLst>
                                          <p:attrName>style.visibility</p:attrName>
                                        </p:attrNameLst>
                                      </p:cBhvr>
                                      <p:to>
                                        <p:strVal val="visible"/>
                                      </p:to>
                                    </p:set>
                                    <p:animEffect transition="in" filter="box(in)">
                                      <p:cBhvr>
                                        <p:cTn id="2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6" grpId="0" bldLvl="0" animBg="1"/>
      <p:bldP spid="3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8" name="矩形 7"/>
          <p:cNvSpPr/>
          <p:nvPr>
            <p:custDataLst>
              <p:tags r:id="rId3"/>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
        <p:nvSpPr>
          <p:cNvPr id="9" name="矩形 8"/>
          <p:cNvSpPr/>
          <p:nvPr>
            <p:custDataLst>
              <p:tags r:id="rId4"/>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5"/>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3" name="文本框 2"/>
          <p:cNvSpPr txBox="1"/>
          <p:nvPr>
            <p:custDataLst>
              <p:tags r:id="rId6"/>
            </p:custDataLst>
          </p:nvPr>
        </p:nvSpPr>
        <p:spPr>
          <a:xfrm>
            <a:off x="241935" y="947420"/>
            <a:ext cx="5119370" cy="815340"/>
          </a:xfrm>
          <a:prstGeom prst="rect">
            <a:avLst/>
          </a:prstGeom>
          <a:noFill/>
        </p:spPr>
        <p:txBody>
          <a:bodyPr wrap="square" rtlCol="0">
            <a:noAutofit/>
          </a:bodyPr>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sp>
        <p:nvSpPr>
          <p:cNvPr id="10" name="剪去对角的矩形 9"/>
          <p:cNvSpPr/>
          <p:nvPr/>
        </p:nvSpPr>
        <p:spPr>
          <a:xfrm>
            <a:off x="5208270" y="3060065"/>
            <a:ext cx="1773555"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t>DataSet Selection</a:t>
            </a:r>
            <a:endParaRPr lang="en-US" altLang="zh-CN" sz="2800" b="1"/>
          </a:p>
        </p:txBody>
      </p:sp>
      <p:cxnSp>
        <p:nvCxnSpPr>
          <p:cNvPr id="11" name="肘形连接符 10"/>
          <p:cNvCxnSpPr/>
          <p:nvPr/>
        </p:nvCxnSpPr>
        <p:spPr>
          <a:xfrm rot="10800000">
            <a:off x="730250" y="1762125"/>
            <a:ext cx="4522470" cy="1943735"/>
          </a:xfrm>
          <a:prstGeom prst="bentConnector3">
            <a:avLst>
              <a:gd name="adj1" fmla="val 7006"/>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肘形连接符 11"/>
          <p:cNvCxnSpPr/>
          <p:nvPr/>
        </p:nvCxnSpPr>
        <p:spPr>
          <a:xfrm>
            <a:off x="5021580" y="3706495"/>
            <a:ext cx="6328410" cy="2515870"/>
          </a:xfrm>
          <a:prstGeom prst="bentConnector3">
            <a:avLst>
              <a:gd name="adj1" fmla="val 35410"/>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pic>
        <p:nvPicPr>
          <p:cNvPr id="14" name="图片 11" descr="Images of fire and no-fire classes."/>
          <p:cNvPicPr>
            <a:picLocks noChangeAspect="1"/>
          </p:cNvPicPr>
          <p:nvPr/>
        </p:nvPicPr>
        <p:blipFill>
          <a:blip r:embed="rId7"/>
          <a:stretch>
            <a:fillRect/>
          </a:stretch>
        </p:blipFill>
        <p:spPr>
          <a:xfrm>
            <a:off x="7404100" y="1907540"/>
            <a:ext cx="4423500" cy="4212000"/>
          </a:xfrm>
          <a:prstGeom prst="rect">
            <a:avLst/>
          </a:prstGeom>
        </p:spPr>
      </p:pic>
      <p:sp>
        <p:nvSpPr>
          <p:cNvPr id="21" name="矩形 20"/>
          <p:cNvSpPr/>
          <p:nvPr/>
        </p:nvSpPr>
        <p:spPr>
          <a:xfrm>
            <a:off x="5760000" y="1152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Images of wildfire and no-wildfire classes</a:t>
            </a:r>
            <a:endParaRPr lang="en-US" altLang="zh-CN" sz="2800">
              <a:solidFill>
                <a:schemeClr val="tx1">
                  <a:lumMod val="65000"/>
                  <a:lumOff val="35000"/>
                </a:schemeClr>
              </a:solidFill>
            </a:endParaRPr>
          </a:p>
        </p:txBody>
      </p:sp>
      <p:graphicFrame>
        <p:nvGraphicFramePr>
          <p:cNvPr id="15" name="表格 14"/>
          <p:cNvGraphicFramePr/>
          <p:nvPr>
            <p:custDataLst>
              <p:tags r:id="rId8"/>
            </p:custDataLst>
          </p:nvPr>
        </p:nvGraphicFramePr>
        <p:xfrm>
          <a:off x="231140" y="4478020"/>
          <a:ext cx="6826885" cy="2194560"/>
        </p:xfrm>
        <a:graphic>
          <a:graphicData uri="http://schemas.openxmlformats.org/drawingml/2006/table">
            <a:tbl>
              <a:tblPr/>
              <a:tblGrid>
                <a:gridCol w="1581785"/>
                <a:gridCol w="1349375"/>
                <a:gridCol w="1298575"/>
                <a:gridCol w="1495425"/>
                <a:gridCol w="1101725"/>
              </a:tblGrid>
              <a:tr h="0">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Training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Testing</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Validation</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b="1">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57200">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15898</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3406</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3406</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22710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No-wildfire</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14098</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3021</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3021</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20140</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Total</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Arial" panose="020B0604020202020204"/>
                          <a:cs typeface="Calibri" panose="020F0502020204030204" charset="0"/>
                        </a:rPr>
                        <a:t>400</a:t>
                      </a:r>
                      <a:endParaRPr lang="en-US" altLang="zh-CN" sz="2400">
                        <a:solidFill>
                          <a:schemeClr val="tx1"/>
                        </a:solidFill>
                        <a:latin typeface="Calibri" panose="020F0502020204030204" charset="0"/>
                        <a:ea typeface="Arial" panose="020B0604020202020204"/>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6427</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solidFill>
                          <a:latin typeface="Calibri" panose="020F0502020204030204" charset="0"/>
                          <a:ea typeface="宋体" panose="02010600030101010101" pitchFamily="2" charset="-122"/>
                          <a:cs typeface="Calibri" panose="020F0502020204030204" charset="0"/>
                        </a:rPr>
                        <a:t>6427</a:t>
                      </a:r>
                      <a:endParaRPr lang="en-US" altLang="zh-CN" sz="2400">
                        <a:solidFill>
                          <a:schemeClr val="tx1"/>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rgbClr val="FF0000"/>
                          </a:solidFill>
                          <a:latin typeface="Calibri" panose="020F0502020204030204" charset="0"/>
                          <a:ea typeface="宋体" panose="02010600030101010101" pitchFamily="2" charset="-122"/>
                          <a:cs typeface="Calibri" panose="020F0502020204030204" charset="0"/>
                        </a:rPr>
                        <a:t>42850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19" name="文本框 18"/>
          <p:cNvSpPr txBox="1"/>
          <p:nvPr/>
        </p:nvSpPr>
        <p:spPr>
          <a:xfrm>
            <a:off x="734695" y="1845945"/>
            <a:ext cx="3833495" cy="562610"/>
          </a:xfrm>
          <a:prstGeom prst="rect">
            <a:avLst/>
          </a:prstGeom>
          <a:noFill/>
        </p:spPr>
        <p:txBody>
          <a:bodyPr wrap="square" rtlCol="0" anchor="t">
            <a:noAutofit/>
          </a:bodyPr>
          <a:p>
            <a:pPr algn="ctr"/>
            <a:r>
              <a:rPr lang="en-US" altLang="zh-CN" sz="3200">
                <a:solidFill>
                  <a:schemeClr val="tx1">
                    <a:lumMod val="85000"/>
                    <a:lumOff val="15000"/>
                  </a:schemeClr>
                </a:solidFill>
                <a:sym typeface="+mn-ea"/>
              </a:rPr>
              <a:t>Source of the Dataset</a:t>
            </a:r>
            <a:endParaRPr lang="en-US" altLang="zh-CN" sz="3200">
              <a:solidFill>
                <a:schemeClr val="tx1">
                  <a:lumMod val="85000"/>
                  <a:lumOff val="15000"/>
                </a:schemeClr>
              </a:solidFill>
              <a:sym typeface="+mn-ea"/>
            </a:endParaRPr>
          </a:p>
        </p:txBody>
      </p:sp>
      <p:sp>
        <p:nvSpPr>
          <p:cNvPr id="22" name="文本框 21"/>
          <p:cNvSpPr txBox="1"/>
          <p:nvPr/>
        </p:nvSpPr>
        <p:spPr>
          <a:xfrm>
            <a:off x="677545" y="2512060"/>
            <a:ext cx="3999865" cy="791845"/>
          </a:xfrm>
          <a:prstGeom prst="rect">
            <a:avLst/>
          </a:prstGeom>
          <a:noFill/>
        </p:spPr>
        <p:txBody>
          <a:bodyPr wrap="square" rtlCol="0">
            <a:noAutofit/>
          </a:bodyPr>
          <a:p>
            <a:pPr marL="342900" indent="-342900" algn="just">
              <a:buFont typeface="Arial" panose="020B0604020202020204" pitchFamily="34" charset="0"/>
              <a:buChar char="•"/>
            </a:pPr>
            <a:r>
              <a:rPr lang="en-US" altLang="zh-CN" sz="2400">
                <a:sym typeface="+mn-ea"/>
              </a:rPr>
              <a:t>Wildfire Prediction Dataset </a:t>
            </a:r>
            <a:endParaRPr lang="en-US" altLang="zh-CN" sz="2400">
              <a:sym typeface="+mn-ea"/>
            </a:endParaRPr>
          </a:p>
          <a:p>
            <a:pPr indent="0" algn="just">
              <a:buFont typeface="Arial" panose="020B0604020202020204" pitchFamily="34" charset="0"/>
              <a:buNone/>
            </a:pPr>
            <a:r>
              <a:rPr lang="en-US" altLang="zh-CN" sz="2400">
                <a:sym typeface="+mn-ea"/>
              </a:rPr>
              <a:t>(Satellite Images) from Kaggle</a:t>
            </a:r>
            <a:endParaRPr lang="zh-CN" altLang="en-US" sz="2400"/>
          </a:p>
        </p:txBody>
      </p:sp>
      <p:sp>
        <p:nvSpPr>
          <p:cNvPr id="24" name="下箭头 23"/>
          <p:cNvSpPr/>
          <p:nvPr/>
        </p:nvSpPr>
        <p:spPr>
          <a:xfrm>
            <a:off x="2548255" y="4032885"/>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7" name="直接连接符 26"/>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9"/>
            </p:custDataLst>
          </p:nvPr>
        </p:nvSpPr>
        <p:spPr>
          <a:xfrm>
            <a:off x="824865" y="3413760"/>
            <a:ext cx="3833495" cy="57594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solidFill>
                  <a:schemeClr val="tx1">
                    <a:lumMod val="65000"/>
                    <a:lumOff val="35000"/>
                  </a:schemeClr>
                </a:solidFill>
              </a:rPr>
              <a:t>Original Dataset Distribution</a:t>
            </a:r>
            <a:endParaRPr lang="en-US" altLang="zh-CN" sz="2400">
              <a:solidFill>
                <a:schemeClr val="tx1">
                  <a:lumMod val="65000"/>
                  <a:lumOff val="3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0" y="0"/>
            <a:ext cx="12192635" cy="82169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2"/>
            </p:custDataLst>
          </p:nvPr>
        </p:nvSpPr>
        <p:spPr>
          <a:xfrm>
            <a:off x="304228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3175" y="635"/>
            <a:ext cx="3045460" cy="813600"/>
          </a:xfrm>
          <a:prstGeom prst="rect">
            <a:avLst/>
          </a:prstGeom>
          <a:solidFill>
            <a:srgbClr val="59595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Backgroud Review</a:t>
            </a:r>
            <a:endParaRPr lang="en-US" altLang="zh-CN" sz="2400" b="1">
              <a:solidFill>
                <a:srgbClr val="BFBFBF"/>
              </a:solidFill>
              <a:sym typeface="+mn-ea"/>
            </a:endParaRPr>
          </a:p>
        </p:txBody>
      </p:sp>
      <p:sp>
        <p:nvSpPr>
          <p:cNvPr id="9" name="矩形 8"/>
          <p:cNvSpPr/>
          <p:nvPr>
            <p:custDataLst>
              <p:tags r:id="rId3"/>
            </p:custDataLst>
          </p:nvPr>
        </p:nvSpPr>
        <p:spPr>
          <a:xfrm>
            <a:off x="6087745"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Experiment Result</a:t>
            </a:r>
            <a:endParaRPr lang="en-US" altLang="zh-CN" sz="2400" b="1">
              <a:solidFill>
                <a:srgbClr val="BFBFBF"/>
              </a:solidFill>
              <a:sym typeface="+mn-ea"/>
            </a:endParaRPr>
          </a:p>
        </p:txBody>
      </p:sp>
      <p:sp>
        <p:nvSpPr>
          <p:cNvPr id="7" name="矩形 6"/>
          <p:cNvSpPr/>
          <p:nvPr>
            <p:custDataLst>
              <p:tags r:id="rId4"/>
            </p:custDataLst>
          </p:nvPr>
        </p:nvSpPr>
        <p:spPr>
          <a:xfrm>
            <a:off x="9135110" y="6350"/>
            <a:ext cx="3045460" cy="815340"/>
          </a:xfrm>
          <a:prstGeom prst="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solidFill>
                  <a:srgbClr val="BFBFBF"/>
                </a:solidFill>
                <a:sym typeface="+mn-ea"/>
              </a:rPr>
              <a:t>Conclusion</a:t>
            </a:r>
            <a:endParaRPr lang="en-US" altLang="zh-CN" sz="2400" b="1">
              <a:solidFill>
                <a:srgbClr val="BFBFBF"/>
              </a:solidFill>
              <a:sym typeface="+mn-ea"/>
            </a:endParaRPr>
          </a:p>
        </p:txBody>
      </p:sp>
      <p:sp>
        <p:nvSpPr>
          <p:cNvPr id="21" name="矩形 20"/>
          <p:cNvSpPr/>
          <p:nvPr/>
        </p:nvSpPr>
        <p:spPr>
          <a:xfrm>
            <a:off x="5940000" y="1440000"/>
            <a:ext cx="6120000" cy="720000"/>
          </a:xfrm>
          <a:prstGeom prst="rect">
            <a:avLst/>
          </a:prstGeom>
          <a:noFill/>
          <a:ln w="28575" cmpd="sng">
            <a:solidFill>
              <a:schemeClr val="tx1">
                <a:lumMod val="65000"/>
                <a:lumOff val="35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chemeClr val="tx1">
                    <a:lumMod val="65000"/>
                    <a:lumOff val="35000"/>
                  </a:schemeClr>
                </a:solidFill>
              </a:rPr>
              <a:t>Data Screening Criteria</a:t>
            </a:r>
            <a:endParaRPr lang="en-US" altLang="zh-CN" sz="2800">
              <a:solidFill>
                <a:schemeClr val="tx1">
                  <a:lumMod val="65000"/>
                  <a:lumOff val="35000"/>
                </a:schemeClr>
              </a:solidFill>
            </a:endParaRPr>
          </a:p>
        </p:txBody>
      </p:sp>
      <p:graphicFrame>
        <p:nvGraphicFramePr>
          <p:cNvPr id="15" name="表格 14"/>
          <p:cNvGraphicFramePr/>
          <p:nvPr>
            <p:custDataLst>
              <p:tags r:id="rId5"/>
            </p:custDataLst>
          </p:nvPr>
        </p:nvGraphicFramePr>
        <p:xfrm>
          <a:off x="590550" y="2686050"/>
          <a:ext cx="5220335" cy="1097280"/>
        </p:xfrm>
        <a:graphic>
          <a:graphicData uri="http://schemas.openxmlformats.org/drawingml/2006/table">
            <a:tbl>
              <a:tblPr/>
              <a:tblGrid>
                <a:gridCol w="1188000"/>
                <a:gridCol w="1116000"/>
                <a:gridCol w="1584000"/>
                <a:gridCol w="756000"/>
              </a:tblGrid>
              <a:tr h="548640">
                <a:tc>
                  <a:txBody>
                    <a:bodyPr/>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rPr>
                        <a:t>DataSet</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wildfire</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No-wildfire</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buNone/>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rPr>
                        <a:t>Total</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sym typeface="+mn-ea"/>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48640">
                <a:tc>
                  <a:txBody>
                    <a:bodyPr/>
                    <a:p>
                      <a:pPr algn="ctr">
                        <a:lnSpc>
                          <a:spcPct val="150000"/>
                        </a:lnSpc>
                        <a:spcBef>
                          <a:spcPts val="600"/>
                        </a:spcBef>
                        <a:spcAft>
                          <a:spcPts val="600"/>
                        </a:spcAft>
                      </a:pPr>
                      <a:r>
                        <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rPr>
                        <a:t>Number</a:t>
                      </a:r>
                      <a:endParaRPr lang="en-US" altLang="zh-CN" sz="2400" b="1">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pPr>
                      <a:r>
                        <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rPr>
                        <a:t>200</a:t>
                      </a:r>
                      <a:endParaRPr lang="en-US" altLang="zh-CN" sz="2400">
                        <a:solidFill>
                          <a:schemeClr val="tx1">
                            <a:lumMod val="85000"/>
                            <a:lumOff val="15000"/>
                          </a:schemeClr>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lnSpc>
                          <a:spcPct val="150000"/>
                        </a:lnSpc>
                        <a:spcBef>
                          <a:spcPts val="600"/>
                        </a:spcBef>
                        <a:spcAft>
                          <a:spcPts val="600"/>
                        </a:spcAft>
                        <a:buNone/>
                      </a:pPr>
                      <a:r>
                        <a:rPr lang="en-US" altLang="zh-CN" sz="2400" b="1">
                          <a:solidFill>
                            <a:srgbClr val="FF0000"/>
                          </a:solidFill>
                          <a:latin typeface="Calibri" panose="020F0502020204030204" charset="0"/>
                          <a:ea typeface="宋体" panose="02010600030101010101" pitchFamily="2" charset="-122"/>
                          <a:cs typeface="Calibri" panose="020F0502020204030204" charset="0"/>
                        </a:rPr>
                        <a:t>400</a:t>
                      </a:r>
                      <a:endParaRPr lang="en-US" altLang="zh-CN" sz="2400" b="1">
                        <a:solidFill>
                          <a:srgbClr val="FF0000"/>
                        </a:solidFill>
                        <a:latin typeface="Calibri" panose="020F0502020204030204" charset="0"/>
                        <a:ea typeface="宋体" panose="02010600030101010101" pitchFamily="2" charset="-122"/>
                        <a:cs typeface="Calibri" panose="020F0502020204030204" charset="0"/>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30" name="文本框 29"/>
          <p:cNvSpPr txBox="1"/>
          <p:nvPr>
            <p:custDataLst>
              <p:tags r:id="rId6"/>
            </p:custDataLst>
          </p:nvPr>
        </p:nvSpPr>
        <p:spPr>
          <a:xfrm>
            <a:off x="1830705" y="5861685"/>
            <a:ext cx="2146300" cy="620395"/>
          </a:xfrm>
          <a:prstGeom prst="rect">
            <a:avLst/>
          </a:prstGeom>
          <a:noFill/>
        </p:spPr>
        <p:txBody>
          <a:bodyPr wrap="square" rtlCol="0">
            <a:noAutofit/>
          </a:bodyPr>
          <a:p>
            <a:pPr algn="ctr"/>
            <a:r>
              <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sym typeface="+mn-ea"/>
              </a:rPr>
              <a:t>350 × 350</a:t>
            </a:r>
            <a:endParaRPr lang="en-US" altLang="zh-CN" sz="3200" b="1" i="1">
              <a:solidFill>
                <a:srgbClr val="FF0000"/>
              </a:solidFill>
              <a:effectLst>
                <a:outerShdw blurRad="38100" dist="38100" dir="2700000" algn="tl">
                  <a:srgbClr val="000000">
                    <a:alpha val="43137"/>
                  </a:srgbClr>
                </a:outerShdw>
              </a:effectLst>
              <a:latin typeface="Calibri" panose="020F0502020204030204" charset="0"/>
              <a:ea typeface="Calibri" panose="020F0502020204030204"/>
              <a:cs typeface="Calibri" panose="020F0502020204030204" charset="0"/>
              <a:sym typeface="+mn-ea"/>
            </a:endParaRPr>
          </a:p>
        </p:txBody>
      </p:sp>
      <p:sp>
        <p:nvSpPr>
          <p:cNvPr id="2" name="文本框 1"/>
          <p:cNvSpPr txBox="1"/>
          <p:nvPr>
            <p:custDataLst>
              <p:tags r:id="rId7"/>
            </p:custDataLst>
          </p:nvPr>
        </p:nvSpPr>
        <p:spPr>
          <a:xfrm>
            <a:off x="241935" y="947420"/>
            <a:ext cx="5119370" cy="815340"/>
          </a:xfrm>
          <a:prstGeom prst="rect">
            <a:avLst/>
          </a:prstGeom>
          <a:noFill/>
        </p:spPr>
        <p:txBody>
          <a:bodyPr wrap="square" rtlCol="0">
            <a:noAutofit/>
          </a:bodyPr>
          <a:p>
            <a:r>
              <a:rPr lang="zh-CN" altLang="en-US" sz="3600" b="1">
                <a:solidFill>
                  <a:schemeClr val="tx1">
                    <a:lumMod val="85000"/>
                    <a:lumOff val="15000"/>
                  </a:schemeClr>
                </a:solidFill>
              </a:rPr>
              <a:t>1.</a:t>
            </a:r>
            <a:r>
              <a:rPr lang="en-US" altLang="zh-CN" sz="3600" b="1">
                <a:solidFill>
                  <a:schemeClr val="tx1">
                    <a:lumMod val="85000"/>
                    <a:lumOff val="15000"/>
                  </a:schemeClr>
                </a:solidFill>
              </a:rPr>
              <a:t> Dataset Preprocessing </a:t>
            </a:r>
            <a:endParaRPr lang="en-US" altLang="zh-CN" sz="3600" b="1">
              <a:solidFill>
                <a:schemeClr val="tx1">
                  <a:lumMod val="85000"/>
                  <a:lumOff val="15000"/>
                </a:schemeClr>
              </a:solidFill>
            </a:endParaRPr>
          </a:p>
        </p:txBody>
      </p:sp>
      <p:cxnSp>
        <p:nvCxnSpPr>
          <p:cNvPr id="4" name="肘形连接符 3"/>
          <p:cNvCxnSpPr/>
          <p:nvPr/>
        </p:nvCxnSpPr>
        <p:spPr>
          <a:xfrm rot="10800000">
            <a:off x="1096010" y="1782445"/>
            <a:ext cx="4522470" cy="1943735"/>
          </a:xfrm>
          <a:prstGeom prst="bentConnector3">
            <a:avLst>
              <a:gd name="adj1" fmla="val -1923"/>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cxnSp>
        <p:nvCxnSpPr>
          <p:cNvPr id="13" name="肘形连接符 12"/>
          <p:cNvCxnSpPr/>
          <p:nvPr/>
        </p:nvCxnSpPr>
        <p:spPr>
          <a:xfrm>
            <a:off x="5887085" y="3580765"/>
            <a:ext cx="5214620" cy="2492375"/>
          </a:xfrm>
          <a:prstGeom prst="bentConnector3">
            <a:avLst>
              <a:gd name="adj1" fmla="val 21237"/>
            </a:avLst>
          </a:prstGeom>
          <a:ln w="28575" cmpd="sng">
            <a:solidFill>
              <a:schemeClr val="tx1">
                <a:lumMod val="65000"/>
                <a:lumOff val="35000"/>
              </a:schemeClr>
            </a:solidFill>
            <a:prstDash val="solid"/>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734695" y="1845945"/>
            <a:ext cx="3888105" cy="562610"/>
          </a:xfrm>
          <a:prstGeom prst="rect">
            <a:avLst/>
          </a:prstGeom>
          <a:noFill/>
        </p:spPr>
        <p:txBody>
          <a:bodyPr wrap="square" rtlCol="0" anchor="t">
            <a:noAutofit/>
          </a:bodyPr>
          <a:p>
            <a:pPr algn="ctr"/>
            <a:r>
              <a:rPr lang="en-US" altLang="zh-CN" sz="3200">
                <a:solidFill>
                  <a:schemeClr val="tx1">
                    <a:lumMod val="85000"/>
                    <a:lumOff val="15000"/>
                  </a:schemeClr>
                </a:solidFill>
                <a:sym typeface="+mn-ea"/>
              </a:rPr>
              <a:t>Data screening</a:t>
            </a:r>
            <a:endParaRPr lang="en-US" altLang="zh-CN" sz="3200">
              <a:solidFill>
                <a:schemeClr val="tx1">
                  <a:lumMod val="85000"/>
                  <a:lumOff val="15000"/>
                </a:schemeClr>
              </a:solidFill>
              <a:sym typeface="+mn-ea"/>
            </a:endParaRPr>
          </a:p>
        </p:txBody>
      </p:sp>
      <p:cxnSp>
        <p:nvCxnSpPr>
          <p:cNvPr id="20" name="直接连接符 19"/>
          <p:cNvCxnSpPr/>
          <p:nvPr/>
        </p:nvCxnSpPr>
        <p:spPr>
          <a:xfrm>
            <a:off x="734695" y="2446020"/>
            <a:ext cx="3888000" cy="0"/>
          </a:xfrm>
          <a:prstGeom prst="line">
            <a:avLst/>
          </a:prstGeom>
          <a:ln w="28575" cmpd="sng">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23" name="矩形 22"/>
          <p:cNvSpPr/>
          <p:nvPr>
            <p:custDataLst>
              <p:tags r:id="rId8"/>
            </p:custDataLst>
          </p:nvPr>
        </p:nvSpPr>
        <p:spPr>
          <a:xfrm>
            <a:off x="986790" y="4525010"/>
            <a:ext cx="3833495" cy="575945"/>
          </a:xfrm>
          <a:prstGeom prst="rect">
            <a:avLst/>
          </a:prstGeom>
          <a:noFill/>
          <a:ln w="28575" cmpd="sng">
            <a:solidFill>
              <a:schemeClr val="bg1">
                <a:lumMod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solidFill>
                  <a:schemeClr val="tx1">
                    <a:lumMod val="65000"/>
                    <a:lumOff val="35000"/>
                  </a:schemeClr>
                </a:solidFill>
              </a:rPr>
              <a:t>Image Resize</a:t>
            </a:r>
            <a:endParaRPr lang="en-US" altLang="zh-CN" sz="3200">
              <a:solidFill>
                <a:schemeClr val="tx1">
                  <a:lumMod val="65000"/>
                  <a:lumOff val="35000"/>
                </a:schemeClr>
              </a:solidFill>
            </a:endParaRPr>
          </a:p>
        </p:txBody>
      </p:sp>
      <p:sp>
        <p:nvSpPr>
          <p:cNvPr id="26" name="文本框 25"/>
          <p:cNvSpPr txBox="1"/>
          <p:nvPr/>
        </p:nvSpPr>
        <p:spPr>
          <a:xfrm>
            <a:off x="7622540" y="2770505"/>
            <a:ext cx="3592830" cy="2646680"/>
          </a:xfrm>
          <a:prstGeom prst="rect">
            <a:avLst/>
          </a:prstGeom>
        </p:spPr>
        <p:txBody>
          <a:bodyPr wrap="square">
            <a:noAutofit/>
          </a:bodyPr>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(1) Image Clarity</a:t>
            </a:r>
            <a:endParaRPr lang="en-US" altLang="zh-CN" sz="3200">
              <a:solidFill>
                <a:schemeClr val="tx1">
                  <a:lumMod val="85000"/>
                  <a:lumOff val="15000"/>
                </a:schemeClr>
              </a:solidFill>
              <a:latin typeface="Calibri" panose="020F0502020204030204" charset="0"/>
              <a:ea typeface="Arial" panose="020B0604020202020204"/>
              <a:cs typeface="Calibri" panose="020F0502020204030204" charset="0"/>
            </a:endParaRPr>
          </a:p>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(2) Label Reliability</a:t>
            </a:r>
            <a:endParaRPr lang="en-US" altLang="zh-CN" sz="3200">
              <a:solidFill>
                <a:schemeClr val="tx1">
                  <a:lumMod val="85000"/>
                  <a:lumOff val="15000"/>
                </a:schemeClr>
              </a:solidFill>
              <a:latin typeface="Calibri" panose="020F0502020204030204" charset="0"/>
              <a:ea typeface="Arial" panose="020B0604020202020204"/>
              <a:cs typeface="Calibri" panose="020F0502020204030204" charset="0"/>
            </a:endParaRPr>
          </a:p>
          <a:p>
            <a:pPr algn="just" defTabSz="266700">
              <a:lnSpc>
                <a:spcPct val="150000"/>
              </a:lnSpc>
              <a:spcAft>
                <a:spcPts val="800"/>
              </a:spcAft>
            </a:pPr>
            <a:r>
              <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rPr>
              <a:t>(3) Scene Coverage</a:t>
            </a:r>
            <a:endParaRPr lang="en-US" altLang="zh-CN" sz="3200">
              <a:solidFill>
                <a:schemeClr val="tx1">
                  <a:lumMod val="85000"/>
                  <a:lumOff val="15000"/>
                </a:schemeClr>
              </a:solidFill>
              <a:latin typeface="Calibri" panose="020F0502020204030204" charset="0"/>
              <a:ea typeface="Calibri" panose="020F0502020204030204"/>
              <a:cs typeface="Calibri" panose="020F0502020204030204" charset="0"/>
            </a:endParaRPr>
          </a:p>
        </p:txBody>
      </p:sp>
      <p:sp>
        <p:nvSpPr>
          <p:cNvPr id="29" name="下箭头 28"/>
          <p:cNvSpPr/>
          <p:nvPr/>
        </p:nvSpPr>
        <p:spPr>
          <a:xfrm>
            <a:off x="2710180" y="5320030"/>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剪去对角的矩形 30"/>
          <p:cNvSpPr/>
          <p:nvPr/>
        </p:nvSpPr>
        <p:spPr>
          <a:xfrm>
            <a:off x="5361305" y="3150870"/>
            <a:ext cx="1846580" cy="1224915"/>
          </a:xfrm>
          <a:prstGeom prst="snip2DiagRect">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b="1">
                <a:sym typeface="+mn-ea"/>
              </a:rPr>
              <a:t>DataSet</a:t>
            </a:r>
            <a:endParaRPr lang="en-US" altLang="zh-CN" sz="2800" b="1"/>
          </a:p>
          <a:p>
            <a:pPr algn="ctr"/>
            <a:r>
              <a:rPr lang="en-US" altLang="zh-CN" sz="2800" b="1">
                <a:sym typeface="+mn-ea"/>
              </a:rPr>
              <a:t>Screening</a:t>
            </a:r>
            <a:endParaRPr lang="en-US" altLang="zh-CN" sz="2800" b="1"/>
          </a:p>
        </p:txBody>
      </p:sp>
      <p:sp>
        <p:nvSpPr>
          <p:cNvPr id="33" name="下箭头 32"/>
          <p:cNvSpPr/>
          <p:nvPr/>
        </p:nvSpPr>
        <p:spPr>
          <a:xfrm>
            <a:off x="2710180" y="3959860"/>
            <a:ext cx="403860" cy="415925"/>
          </a:xfrm>
          <a:prstGeom prst="downArrow">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9"/>
            </p:custDataLst>
          </p:nvPr>
        </p:nvSpPr>
        <p:spPr>
          <a:xfrm>
            <a:off x="3040380" y="-1905"/>
            <a:ext cx="3045460" cy="824400"/>
          </a:xfrm>
          <a:prstGeom prst="rect">
            <a:avLst/>
          </a:prstGeom>
          <a:solidFill>
            <a:srgbClr val="BFBFB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en-US" altLang="zh-CN" sz="2400" b="1">
                <a:solidFill>
                  <a:schemeClr val="tx1">
                    <a:lumMod val="85000"/>
                    <a:lumOff val="15000"/>
                  </a:schemeClr>
                </a:solidFill>
                <a:sym typeface="+mn-ea"/>
              </a:rPr>
              <a:t>Improvement Process</a:t>
            </a:r>
            <a:endParaRPr lang="en-US" altLang="zh-CN" sz="2400" b="1">
              <a:solidFill>
                <a:schemeClr val="tx1">
                  <a:lumMod val="85000"/>
                  <a:lumOff val="15000"/>
                </a:schemeClr>
              </a:solidFill>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 name="KSO_WM_DIAGRAM_VIRTUALLY_FRAME" val="{&quot;height&quot;:416,&quot;left&quot;:397.2,&quot;top&quot;:58.2,&quot;width&quot;:533.4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TABLE_ENDDRAG_ORIGIN_RECT" val="809*364"/>
  <p:tag name="TABLE_ENDDRAG_RECT" val="132*125*809*364"/>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TABLE_ENDDRAG_ORIGIN_RECT" val="557*307"/>
  <p:tag name="TABLE_ENDDRAG_RECT" val="242*125*557*307"/>
</p:tagLst>
</file>

<file path=ppt/tags/tag148.xml><?xml version="1.0" encoding="utf-8"?>
<p:tagLst xmlns:p="http://schemas.openxmlformats.org/presentationml/2006/main">
  <p:tag name="TABLE_ENDDRAG_ORIGIN_RECT" val="557*307"/>
  <p:tag name="TABLE_ENDDRAG_RECT" val="242*125*557*307"/>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commondata" val="eyJoZGlkIjoiN2YzNjBkOTgyNWQ1YTMxYzM3MzMwNWFiODNmOWIzYWMifQ=="/>
  <p:tag name="resource_record_key" val="{&quot;10&quot;:[50042109],&quot;13&quot;:[20419727]}"/>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TABLE_ENDDRAG_ORIGIN_RECT" val="768*372"/>
  <p:tag name="TABLE_ENDDRAG_RECT" val="17*73*768*372"/>
  <p:tag name="TABLE_AUTOADJUST_FLAG" val="1"/>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416,&quot;left&quot;:397.2,&quot;top&quot;:58.2,&quot;width&quot;:533.4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DIAGRAM_VIRTUALLY_FRAME" val="{&quot;height&quot;:416,&quot;left&quot;:397.2,&quot;top&quot;:58.2,&quot;width&quot;:533.45}"/>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 name="KSO_WM_DIAGRAM_VIRTUALLY_FRAME" val="{&quot;height&quot;:416,&quot;left&quot;:397.2,&quot;top&quot;:58.2,&quot;width&quot;:533.4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 name="KSO_WM_DIAGRAM_VIRTUALLY_FRAME" val="{&quot;height&quot;:416,&quot;left&quot;:397.2,&quot;top&quot;:58.2,&quot;width&quot;:533.4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TABLE_ENDDRAG_ORIGIN_RECT" val="537*216"/>
  <p:tag name="TABLE_ENDDRAG_RECT" val="0*373*537*216"/>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TABLE_ENDDRAG_ORIGIN_RECT" val="413*139"/>
  <p:tag name="TABLE_ENDDRAG_RECT" val="22*216*413*139"/>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416,&quot;left&quot;:397.2,&quot;top&quot;:58.2,&quot;width&quot;:533.4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TABLE_ENDDRAG_ORIGIN_RECT" val="457*166"/>
  <p:tag name="TABLE_ENDDRAG_RECT" val="43*354*457*166"/>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 name="KSO_WM_DIAGRAM_VIRTUALLY_FRAME" val="{&quot;height&quot;:416,&quot;left&quot;:397.2,&quot;top&quot;:58.2,&quot;width&quot;:533.45}"/>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DIAGRAM_VIRTUALLY_FRAME" val="{&quot;height&quot;:416,&quot;left&quot;:397.2,&quot;top&quot;:58.2,&quot;width&quot;:533.4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10806</Words>
  <Application>WPS 演示</Application>
  <PresentationFormat>宽屏</PresentationFormat>
  <Paragraphs>730</Paragraphs>
  <Slides>28</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44" baseType="lpstr">
      <vt:lpstr>Arial</vt:lpstr>
      <vt:lpstr>宋体</vt:lpstr>
      <vt:lpstr>Wingdings</vt:lpstr>
      <vt:lpstr>Calibri</vt:lpstr>
      <vt:lpstr>黑体</vt:lpstr>
      <vt:lpstr>Wingdings</vt:lpstr>
      <vt:lpstr>Arial</vt:lpstr>
      <vt:lpstr>Calibri</vt:lpstr>
      <vt:lpstr>微软雅黑</vt:lpstr>
      <vt:lpstr>Arial Unicode MS</vt:lpstr>
      <vt:lpstr>PingFang SC</vt:lpstr>
      <vt:lpstr>Segoe Print</vt:lpstr>
      <vt:lpstr>Cambria Math</vt:lpstr>
      <vt:lpstr>MS Mincho</vt:lpstr>
      <vt:lpstr>WPS</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DAYEdew</dc:creator>
  <cp:lastModifiedBy>璃璃原上青</cp:lastModifiedBy>
  <cp:revision>1537</cp:revision>
  <dcterms:created xsi:type="dcterms:W3CDTF">2023-09-27T07:24:00Z</dcterms:created>
  <dcterms:modified xsi:type="dcterms:W3CDTF">2025-05-23T20:21:31Z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F09F8995FEA744948A83354D0B6509C3_13</vt:lpwstr>
  </property>
  <property fmtid="{D5CDD505-2E9C-101B-9397-08002B2CF9AE}" pid="3" name="KSOProductBuildVer">
    <vt:lpwstr>2052-12.1.0.21171</vt:lpwstr>
  </property>
</Properties>
</file>